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44"/>
  </p:notesMasterIdLst>
  <p:handoutMasterIdLst>
    <p:handoutMasterId r:id="rId45"/>
  </p:handoutMasterIdLst>
  <p:sldIdLst>
    <p:sldId id="274" r:id="rId3"/>
    <p:sldId id="276" r:id="rId4"/>
    <p:sldId id="394" r:id="rId5"/>
    <p:sldId id="395" r:id="rId6"/>
    <p:sldId id="396" r:id="rId7"/>
    <p:sldId id="397" r:id="rId8"/>
    <p:sldId id="398" r:id="rId9"/>
    <p:sldId id="399" r:id="rId10"/>
    <p:sldId id="400" r:id="rId11"/>
    <p:sldId id="401" r:id="rId12"/>
    <p:sldId id="402" r:id="rId13"/>
    <p:sldId id="403" r:id="rId14"/>
    <p:sldId id="404" r:id="rId15"/>
    <p:sldId id="405" r:id="rId16"/>
    <p:sldId id="406" r:id="rId17"/>
    <p:sldId id="407" r:id="rId18"/>
    <p:sldId id="408" r:id="rId19"/>
    <p:sldId id="409" r:id="rId20"/>
    <p:sldId id="411" r:id="rId21"/>
    <p:sldId id="410" r:id="rId22"/>
    <p:sldId id="412" r:id="rId23"/>
    <p:sldId id="413" r:id="rId24"/>
    <p:sldId id="414" r:id="rId25"/>
    <p:sldId id="415" r:id="rId26"/>
    <p:sldId id="416" r:id="rId27"/>
    <p:sldId id="417" r:id="rId28"/>
    <p:sldId id="418" r:id="rId29"/>
    <p:sldId id="419" r:id="rId30"/>
    <p:sldId id="420" r:id="rId31"/>
    <p:sldId id="421" r:id="rId32"/>
    <p:sldId id="422" r:id="rId33"/>
    <p:sldId id="423" r:id="rId34"/>
    <p:sldId id="424" r:id="rId35"/>
    <p:sldId id="425" r:id="rId36"/>
    <p:sldId id="426" r:id="rId37"/>
    <p:sldId id="427" r:id="rId38"/>
    <p:sldId id="428" r:id="rId39"/>
    <p:sldId id="349" r:id="rId40"/>
    <p:sldId id="430" r:id="rId41"/>
    <p:sldId id="352" r:id="rId42"/>
    <p:sldId id="393" r:id="rId43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03A14"/>
    <a:srgbClr val="E85C0E"/>
    <a:srgbClr val="BAB398"/>
    <a:srgbClr val="ADA485"/>
    <a:srgbClr val="C6C0AA"/>
    <a:srgbClr val="663606"/>
    <a:srgbClr val="663106"/>
    <a:srgbClr val="F8DC9E"/>
    <a:srgbClr val="FBEEDC"/>
    <a:srgbClr val="FBEEC9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503" autoAdjust="0"/>
    <p:restoredTop sz="94533" autoAdjust="0"/>
  </p:normalViewPr>
  <p:slideViewPr>
    <p:cSldViewPr>
      <p:cViewPr varScale="1">
        <p:scale>
          <a:sx n="75" d="100"/>
          <a:sy n="75" d="100"/>
        </p:scale>
        <p:origin x="-438" y="-96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presProps" Target="presProp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theme" Target="theme/theme1.xml"/><Relationship Id="rId8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2/7/2015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2/7/2015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1515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25C807-C5CE-41D5-91FF-1359D03B8BD8}" type="slidenum">
              <a:rPr lang="en-US"/>
              <a:pPr/>
              <a:t>26</a:t>
            </a:fld>
            <a:r>
              <a:rPr lang="en-US" dirty="0"/>
              <a:t>##</a:t>
            </a:r>
          </a:p>
        </p:txBody>
      </p:sp>
      <p:sp>
        <p:nvSpPr>
          <p:cNvPr id="497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76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7576867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25C807-C5CE-41D5-91FF-1359D03B8BD8}" type="slidenum">
              <a:rPr lang="en-US"/>
              <a:pPr/>
              <a:t>28</a:t>
            </a:fld>
            <a:r>
              <a:rPr lang="en-US" dirty="0"/>
              <a:t>##</a:t>
            </a:r>
          </a:p>
        </p:txBody>
      </p:sp>
      <p:sp>
        <p:nvSpPr>
          <p:cNvPr id="497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76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4572731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A347B9C-EEDB-45E4-9601-BA9E3AE802EE}" type="slidenum">
              <a:rPr lang="en-US"/>
              <a:pPr/>
              <a:t>33</a:t>
            </a:fld>
            <a:r>
              <a:rPr lang="en-US" dirty="0"/>
              <a:t>##</a:t>
            </a:r>
          </a:p>
        </p:txBody>
      </p:sp>
      <p:sp>
        <p:nvSpPr>
          <p:cNvPr id="4628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28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4297010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79E16B8-E365-4708-A024-46DEA8F92D1C}" type="slidenum">
              <a:rPr lang="en-US"/>
              <a:pPr/>
              <a:t>35</a:t>
            </a:fld>
            <a:r>
              <a:rPr lang="en-US" dirty="0"/>
              <a:t>##</a:t>
            </a:r>
          </a:p>
        </p:txBody>
      </p:sp>
      <p:sp>
        <p:nvSpPr>
          <p:cNvPr id="499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97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107340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A685A15-D6FA-4347-AFFC-0C8335B2641A}" type="slidenum">
              <a:rPr lang="en-US"/>
              <a:pPr/>
              <a:t>37</a:t>
            </a:fld>
            <a:r>
              <a:rPr lang="en-US" dirty="0"/>
              <a:t>##</a:t>
            </a:r>
          </a:p>
        </p:txBody>
      </p:sp>
      <p:sp>
        <p:nvSpPr>
          <p:cNvPr id="5038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38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7245604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49617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88877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4122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7620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7497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3A7E639-488F-499B-B44D-0763445653AD}" type="slidenum">
              <a:rPr lang="en-US"/>
              <a:pPr/>
              <a:t>3</a:t>
            </a:fld>
            <a:r>
              <a:rPr lang="en-US" dirty="0"/>
              <a:t>##</a:t>
            </a:r>
          </a:p>
        </p:txBody>
      </p:sp>
      <p:sp>
        <p:nvSpPr>
          <p:cNvPr id="431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11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87870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2482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06A7ACB-C458-4D50-9241-4C8B57F4E646}" type="slidenum">
              <a:rPr lang="en-US"/>
              <a:pPr/>
              <a:t>13</a:t>
            </a:fld>
            <a:r>
              <a:rPr lang="en-US" dirty="0"/>
              <a:t>##</a:t>
            </a:r>
          </a:p>
        </p:txBody>
      </p:sp>
      <p:sp>
        <p:nvSpPr>
          <p:cNvPr id="437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72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4250269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DFDE96E-B2FE-4B8E-9D7B-EFBA249563DF}" type="slidenum">
              <a:rPr lang="en-US"/>
              <a:pPr/>
              <a:t>14</a:t>
            </a:fld>
            <a:r>
              <a:rPr lang="en-US" dirty="0"/>
              <a:t>##</a:t>
            </a:r>
          </a:p>
        </p:txBody>
      </p:sp>
      <p:sp>
        <p:nvSpPr>
          <p:cNvPr id="4423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23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894045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CD7F769-148E-46F0-832C-A847DF3244C3}" type="slidenum">
              <a:rPr lang="en-US"/>
              <a:pPr/>
              <a:t>17</a:t>
            </a:fld>
            <a:r>
              <a:rPr lang="en-US" dirty="0"/>
              <a:t>##</a:t>
            </a:r>
          </a:p>
        </p:txBody>
      </p:sp>
      <p:sp>
        <p:nvSpPr>
          <p:cNvPr id="4956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56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5651447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9ED72F4-6B66-4997-95C9-935EB933252E}" type="slidenum">
              <a:rPr lang="en-US"/>
              <a:pPr/>
              <a:t>19</a:t>
            </a:fld>
            <a:r>
              <a:rPr lang="en-US" dirty="0"/>
              <a:t>##</a:t>
            </a:r>
          </a:p>
        </p:txBody>
      </p:sp>
      <p:sp>
        <p:nvSpPr>
          <p:cNvPr id="4925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25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8784995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9ED72F4-6B66-4997-95C9-935EB933252E}" type="slidenum">
              <a:rPr lang="en-US"/>
              <a:pPr/>
              <a:t>21</a:t>
            </a:fld>
            <a:r>
              <a:rPr lang="en-US" dirty="0"/>
              <a:t>##</a:t>
            </a:r>
          </a:p>
        </p:txBody>
      </p:sp>
      <p:sp>
        <p:nvSpPr>
          <p:cNvPr id="4925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25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1971477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2/7/2015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 userDrawn="1"/>
        </p:nvSpPr>
        <p:spPr>
          <a:xfrm rot="20967018">
            <a:off x="52437" y="3176455"/>
            <a:ext cx="7313295" cy="1261884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0000" b="1" kern="1200" noProof="0" dirty="0" smtClean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Questions?</a:t>
            </a:r>
            <a:endParaRPr lang="en-US" sz="100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603A14"/>
                </a:solidFill>
              </a:rPr>
              <a:t>?</a:t>
            </a:r>
            <a:endParaRPr lang="en-US" sz="2400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8799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2/7/2015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72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3.pn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softuni.org/" TargetMode="External"/><Relationship Id="rId11" Type="http://schemas.openxmlformats.org/officeDocument/2006/relationships/image" Target="../media/image11.png"/><Relationship Id="rId5" Type="http://schemas.openxmlformats.org/officeDocument/2006/relationships/image" Target="../media/image7.png"/><Relationship Id="rId10" Type="http://schemas.openxmlformats.org/officeDocument/2006/relationships/image" Target="../media/image10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btech.com/" TargetMode="External"/><Relationship Id="rId13" Type="http://schemas.openxmlformats.org/officeDocument/2006/relationships/image" Target="../media/image39.png"/><Relationship Id="rId3" Type="http://schemas.openxmlformats.org/officeDocument/2006/relationships/hyperlink" Target="http://softuni.bg/courses/csharp-basics" TargetMode="External"/><Relationship Id="rId7" Type="http://schemas.openxmlformats.org/officeDocument/2006/relationships/image" Target="../media/image36.png"/><Relationship Id="rId12" Type="http://schemas.openxmlformats.org/officeDocument/2006/relationships/hyperlink" Target="http://smartit.bg/" TargetMode="External"/><Relationship Id="rId17" Type="http://schemas.openxmlformats.org/officeDocument/2006/relationships/image" Target="../media/image41.png"/><Relationship Id="rId2" Type="http://schemas.openxmlformats.org/officeDocument/2006/relationships/notesSlide" Target="../notesSlides/notesSlide16.xml"/><Relationship Id="rId16" Type="http://schemas.openxmlformats.org/officeDocument/2006/relationships/hyperlink" Target="http://www.superhosting.bg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xs-software.com/" TargetMode="External"/><Relationship Id="rId11" Type="http://schemas.openxmlformats.org/officeDocument/2006/relationships/image" Target="../media/image38.png"/><Relationship Id="rId5" Type="http://schemas.openxmlformats.org/officeDocument/2006/relationships/image" Target="../media/image35.jpeg"/><Relationship Id="rId15" Type="http://schemas.openxmlformats.org/officeDocument/2006/relationships/image" Target="../media/image40.png"/><Relationship Id="rId10" Type="http://schemas.openxmlformats.org/officeDocument/2006/relationships/hyperlink" Target="http://komfo.com/" TargetMode="External"/><Relationship Id="rId4" Type="http://schemas.openxmlformats.org/officeDocument/2006/relationships/hyperlink" Target="http://www.vivacom.bg/" TargetMode="External"/><Relationship Id="rId9" Type="http://schemas.openxmlformats.org/officeDocument/2006/relationships/image" Target="../media/image37.png"/><Relationship Id="rId14" Type="http://schemas.openxmlformats.org/officeDocument/2006/relationships/hyperlink" Target="http://www.softwaregroup-bg.com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Virtual_console_(computer_user-interface)" TargetMode="External"/><Relationship Id="rId2" Type="http://schemas.openxmlformats.org/officeDocument/2006/relationships/hyperlink" Target="http://en.wikipedia.org/wiki/Terminal_emulator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hyperlink" Target="http://creativecommons.org/licenses/by-nc-sa/3.0/deed.en_US" TargetMode="External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hyperlink" Target="https://telerikacademy.com/Courses/Courses/Details/81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reativecommons.org/licenses/by-sa/4.0/" TargetMode="External"/><Relationship Id="rId5" Type="http://schemas.openxmlformats.org/officeDocument/2006/relationships/hyperlink" Target="http://www.introprogramming.info/english-intro-csharp-book/" TargetMode="External"/><Relationship Id="rId4" Type="http://schemas.openxmlformats.org/officeDocument/2006/relationships/image" Target="../media/image7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5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4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43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://en.wikipedia.org/wiki/Newline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334771" y="2499854"/>
            <a:ext cx="8413983" cy="1016778"/>
          </a:xfrm>
        </p:spPr>
        <p:txBody>
          <a:bodyPr/>
          <a:lstStyle/>
          <a:p>
            <a:r>
              <a:rPr lang="en-US" dirty="0"/>
              <a:t>Console Input / Output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334771" y="3532117"/>
            <a:ext cx="8413984" cy="811283"/>
          </a:xfrm>
        </p:spPr>
        <p:txBody>
          <a:bodyPr>
            <a:normAutofit/>
          </a:bodyPr>
          <a:lstStyle/>
          <a:p>
            <a:r>
              <a:rPr lang="en-US" dirty="0"/>
              <a:t>Reading and Writing to the </a:t>
            </a:r>
            <a:r>
              <a:rPr lang="en-US" dirty="0" smtClean="0"/>
              <a:t>Console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 smtClean="0"/>
              <a:t>Bogomil</a:t>
            </a:r>
            <a:r>
              <a:rPr lang="en-US" dirty="0" smtClean="0"/>
              <a:t> </a:t>
            </a:r>
            <a:r>
              <a:rPr lang="en-US" dirty="0" err="1" smtClean="0"/>
              <a:t>Dimitrov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Technical </a:t>
            </a:r>
            <a:r>
              <a:rPr lang="en-US" dirty="0" smtClean="0"/>
              <a:t>Trainer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Software </a:t>
            </a:r>
            <a:r>
              <a:rPr lang="en-US" dirty="0" smtClean="0"/>
              <a:t>University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softuni.bg</a:t>
            </a:r>
            <a:endParaRPr lang="en-US" dirty="0"/>
          </a:p>
        </p:txBody>
      </p:sp>
      <p:pic>
        <p:nvPicPr>
          <p:cNvPr id="1028" name="Picture 4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29726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4" name="Picture 2" descr="D:\_WORK PROJECTS\Nakov\Presentation Slides Design\STORE\Software University Foundation Logo BG and ENG black WHITOUT background CMYK.png">
            <a:hlinkClick r:id="rId6" tooltip="Software University Foundation"/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887144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3" name="Picture 3" descr="http://www.hbachicago.com/freedomweb/graphics/FUSIONTP/interactive/sidebar_inte6.jp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8151812" y="4585781"/>
            <a:ext cx="3733800" cy="1981200"/>
          </a:xfrm>
          <a:prstGeom prst="rect">
            <a:avLst/>
          </a:prstGeom>
          <a:ln>
            <a:noFill/>
          </a:ln>
          <a:effectLst>
            <a:softEdge rad="317500"/>
          </a:effectLst>
        </p:spPr>
      </p:pic>
      <p:pic>
        <p:nvPicPr>
          <p:cNvPr id="17" name="Picture 8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512073">
            <a:off x="9479595" y="493481"/>
            <a:ext cx="2041421" cy="177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" name="Picture 7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8023" y="4689218"/>
            <a:ext cx="1667964" cy="1646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973955" y="4689218"/>
            <a:ext cx="1908445" cy="173337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656012" y="517205"/>
            <a:ext cx="4770866" cy="1641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2133600"/>
            <a:ext cx="11804822" cy="4587876"/>
          </a:xfrm>
        </p:spPr>
        <p:txBody>
          <a:bodyPr/>
          <a:lstStyle/>
          <a:p>
            <a:pPr>
              <a:lnSpc>
                <a:spcPts val="3600"/>
              </a:lnSpc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formatString</a:t>
            </a:r>
          </a:p>
          <a:p>
            <a:pPr lvl="1">
              <a:lnSpc>
                <a:spcPts val="3600"/>
              </a:lnSpc>
            </a:pPr>
            <a:r>
              <a:rPr lang="en-US" dirty="0" smtClean="0"/>
              <a:t>Specifies </a:t>
            </a:r>
            <a:r>
              <a:rPr lang="en-US" dirty="0"/>
              <a:t>the format of the corresponding argument's result </a:t>
            </a:r>
            <a:r>
              <a:rPr lang="en-US" dirty="0" smtClean="0"/>
              <a:t>string, e.g. "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X</a:t>
            </a:r>
            <a:r>
              <a:rPr lang="en-US" dirty="0" smtClean="0"/>
              <a:t>", "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</a:t>
            </a:r>
            <a:r>
              <a:rPr lang="en-US" dirty="0" smtClean="0"/>
              <a:t>", "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0.00</a:t>
            </a:r>
            <a:r>
              <a:rPr lang="en-US" dirty="0" smtClean="0"/>
              <a:t>", e.g.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Formatting </a:t>
            </a:r>
            <a:r>
              <a:rPr lang="en-US" dirty="0" smtClean="0"/>
              <a:t>Strings (2)</a:t>
            </a:r>
            <a:endParaRPr lang="bg-BG" dirty="0"/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1065212" y="4038600"/>
            <a:ext cx="9448800" cy="2308324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Main()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double pi = 1.234;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Console.WriteLine("{0:0.000000}", pi);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// 1.234000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 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84212" y="1237557"/>
            <a:ext cx="10820402" cy="530915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ts val="3600"/>
              </a:lnSpc>
            </a:pP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{</a:t>
            </a:r>
            <a:r>
              <a:rPr lang="en-US" sz="28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index[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</a:t>
            </a:r>
            <a:r>
              <a:rPr lang="en-US" sz="28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alignment][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</a:t>
            </a:r>
            <a:r>
              <a:rPr lang="en-US" sz="28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formatString]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4305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815" y="32220"/>
            <a:ext cx="9577597" cy="882180"/>
          </a:xfrm>
        </p:spPr>
        <p:txBody>
          <a:bodyPr/>
          <a:lstStyle/>
          <a:p>
            <a:r>
              <a:rPr lang="en-US" dirty="0"/>
              <a:t>Formatting </a:t>
            </a:r>
            <a:r>
              <a:rPr lang="en-US" dirty="0" smtClean="0"/>
              <a:t>Strings – Examples</a:t>
            </a:r>
            <a:endParaRPr lang="en-US" dirty="0"/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836614" y="1295400"/>
            <a:ext cx="10515598" cy="4985980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Main()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int a=2, b=3;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Console.Write("{0} + {1} =", a, b);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Console.WriteLine(" {0}", a+b);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// 2 + 3 =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spcBef>
                <a:spcPts val="1200"/>
              </a:spcBef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Console.WriteLine("{0} * {1} = {2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}", a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b, a*b);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// 2 * 3 =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spcBef>
                <a:spcPts val="1200"/>
              </a:spcBef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float pi =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3.14159206f;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Console.WriteLine("{0:F2}", pi); //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3,14 or 3.14    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spcBef>
                <a:spcPts val="1200"/>
              </a:spcBef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Console.WriteLine("Bye – Bye!");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 </a:t>
            </a:r>
          </a:p>
        </p:txBody>
      </p:sp>
    </p:spTree>
    <p:extLst>
      <p:ext uri="{BB962C8B-B14F-4D97-AF65-F5344CB8AC3E}">
        <p14:creationId xmlns:p14="http://schemas.microsoft.com/office/powerpoint/2010/main" val="3805666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433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Printing a Menu </a:t>
            </a:r>
            <a:r>
              <a:rPr lang="en-US" dirty="0"/>
              <a:t>– Example</a:t>
            </a:r>
            <a:endParaRPr lang="bg-BG" dirty="0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836614" y="1495485"/>
            <a:ext cx="10515598" cy="4524315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colaPrice = 1.20;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cola = "Coca Cola";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fantaPrice = 1.20;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fanta = "Fanta Dizzy";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zagorkaPrice = 1.50;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zagorka = "Zagorka";</a:t>
            </a:r>
          </a:p>
          <a:p>
            <a:pPr>
              <a:buClr>
                <a:srgbClr val="F2B254"/>
              </a:buClr>
              <a:buSzPct val="100000"/>
            </a:pP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Console.WriteLine("Menu:");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Console.WriteLine("1. {0} – {1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}", cola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colaPrice);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Console.WriteLine("2. {0} – {1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}", fanta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fantaPrice);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Console.WriteLine("3. {0} – {1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}", zagorka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zagorkaPrice);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Console.WriteLine("Have a nice day!");</a:t>
            </a:r>
          </a:p>
        </p:txBody>
      </p:sp>
    </p:spTree>
    <p:extLst>
      <p:ext uri="{BB962C8B-B14F-4D97-AF65-F5344CB8AC3E}">
        <p14:creationId xmlns:p14="http://schemas.microsoft.com/office/powerpoint/2010/main" val="152062289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226" name="Rectangle 2"/>
          <p:cNvSpPr>
            <a:spLocks noGrp="1" noChangeArrowheads="1"/>
          </p:cNvSpPr>
          <p:nvPr>
            <p:ph type="title"/>
          </p:nvPr>
        </p:nvSpPr>
        <p:spPr>
          <a:xfrm>
            <a:off x="608012" y="2057400"/>
            <a:ext cx="7079192" cy="1734697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Printing to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the </a:t>
            </a:r>
            <a:r>
              <a:rPr lang="en-US" dirty="0"/>
              <a:t>Console</a:t>
            </a:r>
            <a:endParaRPr lang="bg-BG" dirty="0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2665412" y="4028030"/>
            <a:ext cx="3124200" cy="6201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ctr">
              <a:lnSpc>
                <a:spcPct val="105000"/>
              </a:lnSpc>
              <a:spcAft>
                <a:spcPts val="600"/>
              </a:spcAft>
              <a:buClr>
                <a:srgbClr val="F2B254"/>
              </a:buClr>
              <a:buSzPct val="100000"/>
            </a:pPr>
            <a:r>
              <a:rPr lang="en-US" sz="4000" spc="200" dirty="0">
                <a:solidFill>
                  <a:schemeClr val="accent1"/>
                </a:solidFill>
              </a:rPr>
              <a:t>Live Demo</a:t>
            </a:r>
          </a:p>
        </p:txBody>
      </p:sp>
      <p:pic>
        <p:nvPicPr>
          <p:cNvPr id="1026" name="Picture 2" descr="C:\Trash\printing-press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32612" y="1524000"/>
            <a:ext cx="2857500" cy="3810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363297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346" name="Rectangle 2"/>
          <p:cNvSpPr>
            <a:spLocks noGrp="1" noChangeArrowheads="1"/>
          </p:cNvSpPr>
          <p:nvPr>
            <p:ph type="title"/>
          </p:nvPr>
        </p:nvSpPr>
        <p:spPr>
          <a:xfrm>
            <a:off x="1575540" y="1944469"/>
            <a:ext cx="8938472" cy="8206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/>
              <a:t>Reading from the Console</a:t>
            </a:r>
            <a:endParaRPr lang="en-US" dirty="0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762000" y="2819400"/>
            <a:ext cx="10590212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ctr">
              <a:lnSpc>
                <a:spcPct val="105000"/>
              </a:lnSpc>
              <a:spcAft>
                <a:spcPts val="600"/>
              </a:spcAft>
              <a:buClr>
                <a:srgbClr val="F2B254"/>
              </a:buClr>
              <a:buSzPct val="100000"/>
            </a:pPr>
            <a:r>
              <a:rPr lang="en-US" sz="4000" spc="200" dirty="0">
                <a:solidFill>
                  <a:schemeClr val="accent1"/>
                </a:solidFill>
              </a:rPr>
              <a:t>Reading Strings </a:t>
            </a:r>
            <a:r>
              <a:rPr lang="en-US" sz="4000" spc="200" dirty="0" smtClean="0">
                <a:solidFill>
                  <a:schemeClr val="accent1"/>
                </a:solidFill>
              </a:rPr>
              <a:t>and</a:t>
            </a:r>
            <a:r>
              <a:rPr lang="bg-BG" sz="4000" spc="200" dirty="0" smtClean="0">
                <a:solidFill>
                  <a:schemeClr val="accent1"/>
                </a:solidFill>
              </a:rPr>
              <a:t> </a:t>
            </a:r>
            <a:r>
              <a:rPr lang="en-US" sz="4000" spc="200" dirty="0" smtClean="0">
                <a:solidFill>
                  <a:schemeClr val="accent1"/>
                </a:solidFill>
              </a:rPr>
              <a:t>Numeral </a:t>
            </a:r>
            <a:r>
              <a:rPr lang="en-US" sz="4000" spc="200" dirty="0">
                <a:solidFill>
                  <a:schemeClr val="accent1"/>
                </a:solidFill>
              </a:rPr>
              <a:t>Types</a:t>
            </a:r>
          </a:p>
        </p:txBody>
      </p:sp>
      <p:pic>
        <p:nvPicPr>
          <p:cNvPr id="32770" name="Picture 2" descr="http://exophase.com/images/misc/Keyboard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79812" y="3886200"/>
            <a:ext cx="5105400" cy="1933575"/>
          </a:xfrm>
          <a:prstGeom prst="round2DiagRect">
            <a:avLst>
              <a:gd name="adj1" fmla="val 16667"/>
              <a:gd name="adj2" fmla="val 0"/>
            </a:avLst>
          </a:prstGeom>
          <a:ln w="3175" cap="sq">
            <a:solidFill>
              <a:schemeClr val="accent5">
                <a:lumMod val="50000"/>
              </a:schemeClr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3095008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48230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000"/>
              </a:spcBef>
            </a:pPr>
            <a:r>
              <a:rPr lang="en-US" dirty="0"/>
              <a:t>We use </a:t>
            </a:r>
            <a:r>
              <a:rPr lang="en-US" dirty="0" smtClean="0"/>
              <a:t>the console </a:t>
            </a:r>
            <a:r>
              <a:rPr lang="en-US" dirty="0"/>
              <a:t>to read information from the command </a:t>
            </a:r>
            <a:r>
              <a:rPr lang="en-US" dirty="0" smtClean="0"/>
              <a:t>line</a:t>
            </a:r>
            <a:endParaRPr lang="bg-BG" dirty="0" smtClean="0"/>
          </a:p>
          <a:p>
            <a:pPr lvl="1">
              <a:lnSpc>
                <a:spcPct val="100000"/>
              </a:lnSpc>
              <a:spcBef>
                <a:spcPts val="1000"/>
              </a:spcBef>
            </a:pPr>
            <a:r>
              <a:rPr lang="en-US" dirty="0" smtClean="0"/>
              <a:t>Usually the data is entered from the keyboard</a:t>
            </a:r>
            <a:endParaRPr lang="en-US" dirty="0"/>
          </a:p>
          <a:p>
            <a:pPr>
              <a:lnSpc>
                <a:spcPct val="100000"/>
              </a:lnSpc>
              <a:spcBef>
                <a:spcPts val="1000"/>
              </a:spcBef>
            </a:pPr>
            <a:r>
              <a:rPr lang="en-US" dirty="0"/>
              <a:t>We can read:</a:t>
            </a:r>
          </a:p>
          <a:p>
            <a:pPr lvl="1">
              <a:lnSpc>
                <a:spcPct val="100000"/>
              </a:lnSpc>
              <a:spcBef>
                <a:spcPts val="1000"/>
              </a:spcBef>
            </a:pPr>
            <a:r>
              <a:rPr lang="en-US" dirty="0"/>
              <a:t>Characters</a:t>
            </a:r>
          </a:p>
          <a:p>
            <a:pPr lvl="1">
              <a:lnSpc>
                <a:spcPct val="100000"/>
              </a:lnSpc>
              <a:spcBef>
                <a:spcPts val="1000"/>
              </a:spcBef>
            </a:pPr>
            <a:r>
              <a:rPr lang="en-US" dirty="0"/>
              <a:t>Strings</a:t>
            </a:r>
          </a:p>
          <a:p>
            <a:pPr lvl="1">
              <a:lnSpc>
                <a:spcPct val="100000"/>
              </a:lnSpc>
              <a:spcBef>
                <a:spcPts val="1000"/>
              </a:spcBef>
            </a:pPr>
            <a:r>
              <a:rPr lang="en-US" dirty="0"/>
              <a:t>Numeral types (after conversion)</a:t>
            </a:r>
          </a:p>
          <a:p>
            <a:pPr>
              <a:lnSpc>
                <a:spcPct val="100000"/>
              </a:lnSpc>
              <a:spcBef>
                <a:spcPts val="1000"/>
              </a:spcBef>
            </a:pPr>
            <a:r>
              <a:rPr lang="en-US" dirty="0"/>
              <a:t>To read from the console we use the </a:t>
            </a:r>
            <a:r>
              <a:rPr lang="en-US" dirty="0" smtClean="0"/>
              <a:t>methods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Console.Read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()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and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Console.ReadLine()</a:t>
            </a:r>
          </a:p>
        </p:txBody>
      </p:sp>
      <p:sp>
        <p:nvSpPr>
          <p:cNvPr id="4823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 from the Console</a:t>
            </a:r>
            <a:endParaRPr lang="bg-BG" dirty="0"/>
          </a:p>
        </p:txBody>
      </p:sp>
      <p:pic>
        <p:nvPicPr>
          <p:cNvPr id="30722" name="Picture 2" descr="http://www.geekologie.com/2007/05/keyboard-waffles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594612" y="2679060"/>
            <a:ext cx="2971800" cy="2318004"/>
          </a:xfrm>
          <a:prstGeom prst="flowChartMultidocument">
            <a:avLst/>
          </a:prstGeom>
          <a:noFill/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331379716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211445"/>
            <a:ext cx="11804822" cy="557035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Gets a single character from the console (after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[Enter]</a:t>
            </a:r>
            <a:r>
              <a:rPr lang="en-US" dirty="0"/>
              <a:t> is pressed)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Returns a result of type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int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Returns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-1</a:t>
            </a:r>
            <a:r>
              <a:rPr lang="en-US" dirty="0"/>
              <a:t> if there aren’t more symbols</a:t>
            </a:r>
          </a:p>
          <a:p>
            <a:pPr>
              <a:lnSpc>
                <a:spcPct val="100000"/>
              </a:lnSpc>
            </a:pPr>
            <a:r>
              <a:rPr lang="en-US" dirty="0"/>
              <a:t>To get the actually read character we </a:t>
            </a:r>
            <a:r>
              <a:rPr lang="en-US" sz="3000" dirty="0"/>
              <a:t> </a:t>
            </a:r>
            <a:r>
              <a:rPr lang="en-US" dirty="0" smtClean="0"/>
              <a:t>need </a:t>
            </a:r>
            <a:r>
              <a:rPr lang="en-US" dirty="0"/>
              <a:t>to cast it to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char</a:t>
            </a:r>
          </a:p>
        </p:txBody>
      </p:sp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>
                <a:latin typeface="Consolas" pitchFamily="49" charset="0"/>
                <a:cs typeface="Consolas" pitchFamily="49" charset="0"/>
              </a:rPr>
              <a:t>Console.Read()</a:t>
            </a:r>
          </a:p>
        </p:txBody>
      </p:sp>
      <p:sp>
        <p:nvSpPr>
          <p:cNvPr id="444420" name="Rectangle 4"/>
          <p:cNvSpPr>
            <a:spLocks noChangeArrowheads="1"/>
          </p:cNvSpPr>
          <p:nvPr/>
        </p:nvSpPr>
        <p:spPr bwMode="auto">
          <a:xfrm>
            <a:off x="989012" y="4648200"/>
            <a:ext cx="9982200" cy="1569660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i = Console.Read();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char ch = (char) i;  // Cast the int to char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Gets the code of the entered symbol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Console.WriteLine("The code of '{0}' is {1}.", ch, i);</a:t>
            </a:r>
          </a:p>
        </p:txBody>
      </p:sp>
    </p:spTree>
    <p:extLst>
      <p:ext uri="{BB962C8B-B14F-4D97-AF65-F5344CB8AC3E}">
        <p14:creationId xmlns:p14="http://schemas.microsoft.com/office/powerpoint/2010/main" val="76506640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594" name="Rectangle 2"/>
          <p:cNvSpPr>
            <a:spLocks noGrp="1" noChangeArrowheads="1"/>
          </p:cNvSpPr>
          <p:nvPr>
            <p:ph type="title"/>
          </p:nvPr>
        </p:nvSpPr>
        <p:spPr>
          <a:xfrm>
            <a:off x="1446212" y="1284830"/>
            <a:ext cx="8938472" cy="17526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Reading Characters</a:t>
            </a:r>
            <a:br>
              <a:rPr lang="en-US" dirty="0" smtClean="0"/>
            </a:br>
            <a:r>
              <a:rPr lang="en-US" dirty="0" smtClean="0"/>
              <a:t>from</a:t>
            </a:r>
            <a:r>
              <a:rPr lang="bg-BG" dirty="0" smtClean="0"/>
              <a:t> </a:t>
            </a:r>
            <a:r>
              <a:rPr lang="en-US" dirty="0" smtClean="0"/>
              <a:t>the Console</a:t>
            </a:r>
            <a:endParaRPr lang="bg-BG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3275012" y="3189830"/>
            <a:ext cx="5484812" cy="6201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ctr">
              <a:lnSpc>
                <a:spcPct val="105000"/>
              </a:lnSpc>
              <a:spcAft>
                <a:spcPts val="600"/>
              </a:spcAft>
              <a:buClr>
                <a:srgbClr val="F2B254"/>
              </a:buClr>
              <a:buSzPct val="100000"/>
            </a:pPr>
            <a:r>
              <a:rPr lang="en-US" sz="4000" spc="200" dirty="0">
                <a:solidFill>
                  <a:schemeClr val="accent1"/>
                </a:solidFill>
              </a:rPr>
              <a:t>Live Demo</a:t>
            </a:r>
          </a:p>
        </p:txBody>
      </p:sp>
      <p:pic>
        <p:nvPicPr>
          <p:cNvPr id="28674" name="Picture 2" descr="http://astoriedcareer.com/vintage_typewriter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075613" y="3810000"/>
            <a:ext cx="2066925" cy="2400300"/>
          </a:xfrm>
          <a:prstGeom prst="round2DiagRect">
            <a:avLst/>
          </a:prstGeom>
          <a:noFill/>
        </p:spPr>
      </p:pic>
      <p:pic>
        <p:nvPicPr>
          <p:cNvPr id="28676" name="Picture 4" descr="http://www.greatwhatsit.com/wp-content/uploads/2007/03/typewriter.jpg"/>
          <p:cNvPicPr>
            <a:picLocks noChangeAspect="1" noChangeArrowheads="1"/>
          </p:cNvPicPr>
          <p:nvPr/>
        </p:nvPicPr>
        <p:blipFill>
          <a:blip r:embed="rId4" cstate="print">
            <a:duotone>
              <a:prstClr val="black"/>
              <a:schemeClr val="accent4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4875213" y="4419601"/>
            <a:ext cx="2418585" cy="1781175"/>
          </a:xfrm>
          <a:prstGeom prst="trapezoid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8678" name="Picture 6" descr="http://www.northwestwoman.com/assets/typewriter.jpg"/>
          <p:cNvPicPr>
            <a:picLocks noChangeAspect="1" noChangeArrowheads="1"/>
          </p:cNvPicPr>
          <p:nvPr/>
        </p:nvPicPr>
        <p:blipFill>
          <a:blip r:embed="rId5" cstate="print">
            <a:duotone>
              <a:prstClr val="black"/>
              <a:schemeClr val="accent4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 flipH="1">
            <a:off x="2055813" y="3733800"/>
            <a:ext cx="2139215" cy="2419350"/>
          </a:xfrm>
          <a:prstGeom prst="round2Diag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24015041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Waits until a combination of keys is pressed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Reads a single character from console or a combination of keys</a:t>
            </a:r>
          </a:p>
          <a:p>
            <a:pPr>
              <a:lnSpc>
                <a:spcPct val="110000"/>
              </a:lnSpc>
            </a:pPr>
            <a:r>
              <a:rPr lang="en-US" dirty="0"/>
              <a:t>Returns a result of type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ConsoleKeyInfo</a:t>
            </a:r>
          </a:p>
          <a:p>
            <a:pPr lvl="1">
              <a:lnSpc>
                <a:spcPct val="110000"/>
              </a:lnSpc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KeyChar</a:t>
            </a:r>
            <a:r>
              <a:rPr lang="en-US" dirty="0"/>
              <a:t> – holds the entered character</a:t>
            </a:r>
          </a:p>
          <a:p>
            <a:pPr lvl="1">
              <a:lnSpc>
                <a:spcPct val="110000"/>
              </a:lnSpc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Modifiers</a:t>
            </a:r>
            <a:r>
              <a:rPr lang="en-US" dirty="0"/>
              <a:t> – holds the state of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[Ctrl]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[Alt]</a:t>
            </a:r>
            <a:r>
              <a:rPr lang="en-US" dirty="0"/>
              <a:t>, …</a:t>
            </a:r>
            <a:endParaRPr lang="en-US" noProof="1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 smtClean="0">
                <a:latin typeface="Consolas" pitchFamily="49" charset="0"/>
                <a:cs typeface="Consolas" pitchFamily="49" charset="0"/>
              </a:rPr>
              <a:t>Console.ReadKey()</a:t>
            </a:r>
            <a:endParaRPr lang="en-US" noProof="1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44420" name="Rectangle 4"/>
          <p:cNvSpPr>
            <a:spLocks noChangeArrowheads="1"/>
          </p:cNvSpPr>
          <p:nvPr/>
        </p:nvSpPr>
        <p:spPr bwMode="auto">
          <a:xfrm>
            <a:off x="1141412" y="4801850"/>
            <a:ext cx="9525000" cy="1569660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ConsoleKeyInfo key = Console.ReadKey();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Console.WriteLine();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Console.WriteLine("Character entered: " + key.KeyChar);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Console.WriteLine("Special keys: " +  key.Modifiers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513275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22" name="Rectangle 2"/>
          <p:cNvSpPr>
            <a:spLocks noGrp="1" noChangeArrowheads="1"/>
          </p:cNvSpPr>
          <p:nvPr>
            <p:ph type="title"/>
          </p:nvPr>
        </p:nvSpPr>
        <p:spPr>
          <a:xfrm>
            <a:off x="1446212" y="1828800"/>
            <a:ext cx="8938472" cy="8206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Reading Keys from the Console</a:t>
            </a:r>
            <a:endParaRPr lang="en-US" dirty="0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1903412" y="2819400"/>
            <a:ext cx="5484812" cy="6201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ctr">
              <a:lnSpc>
                <a:spcPct val="105000"/>
              </a:lnSpc>
              <a:spcAft>
                <a:spcPts val="600"/>
              </a:spcAft>
              <a:buClr>
                <a:srgbClr val="F2B254"/>
              </a:buClr>
              <a:buSzPct val="100000"/>
            </a:pPr>
            <a:r>
              <a:rPr lang="en-US" sz="4000" spc="200" dirty="0">
                <a:solidFill>
                  <a:schemeClr val="accent1"/>
                </a:solidFill>
              </a:rPr>
              <a:t>Live Demo</a:t>
            </a:r>
          </a:p>
        </p:txBody>
      </p:sp>
      <p:pic>
        <p:nvPicPr>
          <p:cNvPr id="5" name="Picture 2" descr="http://exophase.com/images/misc/Keyboard.jpg"/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 rot="21217517">
            <a:off x="4685184" y="3808581"/>
            <a:ext cx="5105400" cy="2297247"/>
          </a:xfrm>
          <a:prstGeom prst="roundRect">
            <a:avLst>
              <a:gd name="adj" fmla="val 1922"/>
            </a:avLst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362770670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Printing to the Console</a:t>
            </a:r>
          </a:p>
          <a:p>
            <a:pPr marL="1144588" lvl="1" indent="-514350">
              <a:lnSpc>
                <a:spcPct val="100000"/>
              </a:lnSpc>
            </a:pPr>
            <a:r>
              <a:rPr lang="en-US" sz="3000" dirty="0"/>
              <a:t>Printing Strings and Numbers 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Reading from the Console</a:t>
            </a:r>
          </a:p>
          <a:p>
            <a:pPr marL="1144588" lvl="1" indent="-514350">
              <a:lnSpc>
                <a:spcPct val="100000"/>
              </a:lnSpc>
            </a:pPr>
            <a:r>
              <a:rPr lang="en-US" sz="3000" dirty="0"/>
              <a:t>Reading Characters</a:t>
            </a:r>
          </a:p>
          <a:p>
            <a:pPr marL="1144588" lvl="1" indent="-514350">
              <a:lnSpc>
                <a:spcPct val="100000"/>
              </a:lnSpc>
            </a:pPr>
            <a:r>
              <a:rPr lang="en-US" sz="3000" dirty="0"/>
              <a:t>Reading Strings</a:t>
            </a:r>
          </a:p>
          <a:p>
            <a:pPr marL="1144588" lvl="1" indent="-514350">
              <a:lnSpc>
                <a:spcPct val="100000"/>
              </a:lnSpc>
            </a:pPr>
            <a:r>
              <a:rPr lang="en-US" sz="3000" dirty="0"/>
              <a:t>Parsing Strings to Numeral Types</a:t>
            </a:r>
          </a:p>
          <a:p>
            <a:pPr marL="1144588" lvl="1" indent="-514350">
              <a:lnSpc>
                <a:spcPct val="100000"/>
              </a:lnSpc>
            </a:pPr>
            <a:r>
              <a:rPr lang="en-US" sz="3000" dirty="0"/>
              <a:t>Reading Numeral Types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Various Examples</a:t>
            </a:r>
          </a:p>
        </p:txBody>
      </p:sp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Table of Contents</a:t>
            </a:r>
            <a:endParaRPr lang="bg-BG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2612" y="1676400"/>
            <a:ext cx="4551171" cy="4133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48128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Gets a line of characters</a:t>
            </a:r>
          </a:p>
          <a:p>
            <a:pPr>
              <a:lnSpc>
                <a:spcPct val="100000"/>
              </a:lnSpc>
            </a:pPr>
            <a:r>
              <a:rPr lang="en-US" dirty="0"/>
              <a:t>Returns a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string</a:t>
            </a:r>
            <a:r>
              <a:rPr lang="en-US" dirty="0"/>
              <a:t> value</a:t>
            </a:r>
          </a:p>
          <a:p>
            <a:pPr>
              <a:lnSpc>
                <a:spcPct val="100000"/>
              </a:lnSpc>
            </a:pPr>
            <a:r>
              <a:rPr lang="en-US" dirty="0"/>
              <a:t>Returns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null</a:t>
            </a:r>
            <a:r>
              <a:rPr lang="en-US" dirty="0"/>
              <a:t> if the end of the input is reached</a:t>
            </a:r>
          </a:p>
        </p:txBody>
      </p:sp>
      <p:sp>
        <p:nvSpPr>
          <p:cNvPr id="4812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>
                <a:latin typeface="Consolas" pitchFamily="49" charset="0"/>
                <a:cs typeface="Consolas" pitchFamily="49" charset="0"/>
              </a:rPr>
              <a:t>Console.ReadLine()</a:t>
            </a:r>
          </a:p>
        </p:txBody>
      </p:sp>
      <p:sp>
        <p:nvSpPr>
          <p:cNvPr id="481284" name="Rectangle 4"/>
          <p:cNvSpPr>
            <a:spLocks noChangeArrowheads="1"/>
          </p:cNvSpPr>
          <p:nvPr/>
        </p:nvSpPr>
        <p:spPr bwMode="auto">
          <a:xfrm>
            <a:off x="836612" y="3505200"/>
            <a:ext cx="10363200" cy="2677656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Console.Write("Please enter your first name: ");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firstName = Console.ReadLine();</a:t>
            </a:r>
          </a:p>
          <a:p>
            <a:pPr>
              <a:buClr>
                <a:srgbClr val="F2B254"/>
              </a:buClr>
              <a:buSzPct val="100000"/>
            </a:pP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Console.Write("Please enter your last name: ");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lastName = Console.ReadLine();</a:t>
            </a:r>
          </a:p>
          <a:p>
            <a:pPr>
              <a:buClr>
                <a:srgbClr val="F2B254"/>
              </a:buClr>
              <a:buSzPct val="100000"/>
            </a:pP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Console.WriteLine("Hello, {0} {1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}!", firstName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lastName);</a:t>
            </a:r>
          </a:p>
        </p:txBody>
      </p:sp>
    </p:spTree>
    <p:extLst>
      <p:ext uri="{BB962C8B-B14F-4D97-AF65-F5344CB8AC3E}">
        <p14:creationId xmlns:p14="http://schemas.microsoft.com/office/powerpoint/2010/main" val="97104554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22" name="Rectangle 2"/>
          <p:cNvSpPr>
            <a:spLocks noGrp="1" noChangeArrowheads="1"/>
          </p:cNvSpPr>
          <p:nvPr>
            <p:ph type="title"/>
          </p:nvPr>
        </p:nvSpPr>
        <p:spPr>
          <a:xfrm>
            <a:off x="707284" y="1752600"/>
            <a:ext cx="10416328" cy="8206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Reading Strings from the Console</a:t>
            </a:r>
            <a:endParaRPr lang="en-US" dirty="0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3314700" y="2667000"/>
            <a:ext cx="5484812" cy="6201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ctr">
              <a:lnSpc>
                <a:spcPct val="105000"/>
              </a:lnSpc>
              <a:spcAft>
                <a:spcPts val="600"/>
              </a:spcAft>
              <a:buClr>
                <a:srgbClr val="F2B254"/>
              </a:buClr>
              <a:buSzPct val="100000"/>
            </a:pPr>
            <a:r>
              <a:rPr lang="en-US" sz="4000" spc="200" dirty="0">
                <a:solidFill>
                  <a:schemeClr val="accent1"/>
                </a:solidFill>
              </a:rPr>
              <a:t>Live Demo</a:t>
            </a:r>
          </a:p>
        </p:txBody>
      </p:sp>
      <p:pic>
        <p:nvPicPr>
          <p:cNvPr id="25604" name="Picture 4" descr="http://www.cosmogirl.com/cm/cosmogirl/images/typewriter-med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152527">
            <a:off x="3884612" y="3600289"/>
            <a:ext cx="4343400" cy="2508972"/>
          </a:xfrm>
          <a:prstGeom prst="roundRect">
            <a:avLst>
              <a:gd name="adj" fmla="val 5186"/>
            </a:avLst>
          </a:prstGeom>
          <a:noFill/>
        </p:spPr>
      </p:pic>
    </p:spTree>
    <p:extLst>
      <p:ext uri="{BB962C8B-B14F-4D97-AF65-F5344CB8AC3E}">
        <p14:creationId xmlns:p14="http://schemas.microsoft.com/office/powerpoint/2010/main" val="153131475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4638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355600" indent="-355600">
              <a:lnSpc>
                <a:spcPct val="100000"/>
              </a:lnSpc>
            </a:pPr>
            <a:r>
              <a:rPr lang="en-US" dirty="0"/>
              <a:t>Numeral types can not be read directly from the console</a:t>
            </a:r>
          </a:p>
          <a:p>
            <a:pPr marL="355600" indent="-355600">
              <a:lnSpc>
                <a:spcPct val="100000"/>
              </a:lnSpc>
            </a:pPr>
            <a:r>
              <a:rPr lang="en-US" dirty="0"/>
              <a:t>To read a numeral type do the following:</a:t>
            </a:r>
          </a:p>
          <a:p>
            <a:pPr marL="900113" lvl="1" indent="-447675">
              <a:lnSpc>
                <a:spcPct val="100000"/>
              </a:lnSpc>
              <a:buFontTx/>
              <a:buAutoNum type="arabicPeriod"/>
            </a:pPr>
            <a:r>
              <a:rPr lang="en-US" dirty="0" smtClean="0"/>
              <a:t>Read </a:t>
            </a:r>
            <a:r>
              <a:rPr lang="en-US" dirty="0"/>
              <a:t>a string value</a:t>
            </a:r>
          </a:p>
          <a:p>
            <a:pPr marL="900113" lvl="1" indent="-447675">
              <a:lnSpc>
                <a:spcPct val="100000"/>
              </a:lnSpc>
              <a:buFontTx/>
              <a:buAutoNum type="arabicPeriod"/>
            </a:pPr>
            <a:r>
              <a:rPr lang="en-US" dirty="0"/>
              <a:t>Convert (parse) it to the required numeral type</a:t>
            </a:r>
          </a:p>
          <a:p>
            <a:pPr marL="355600" indent="-355600">
              <a:lnSpc>
                <a:spcPct val="100000"/>
              </a:lnSpc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int.Parse(string)</a:t>
            </a:r>
          </a:p>
          <a:p>
            <a:pPr marL="723900" lvl="1" indent="-333375">
              <a:lnSpc>
                <a:spcPct val="100000"/>
              </a:lnSpc>
            </a:pPr>
            <a:r>
              <a:rPr lang="en-US" dirty="0"/>
              <a:t>Parses (converts</a:t>
            </a:r>
            <a:r>
              <a:rPr lang="bg-BG" dirty="0"/>
              <a:t>)</a:t>
            </a:r>
            <a:r>
              <a:rPr lang="en-US" dirty="0"/>
              <a:t> a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string</a:t>
            </a:r>
            <a:r>
              <a:rPr lang="en-US" dirty="0"/>
              <a:t> to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int</a:t>
            </a:r>
          </a:p>
        </p:txBody>
      </p:sp>
      <p:sp>
        <p:nvSpPr>
          <p:cNvPr id="463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 Numeral Types</a:t>
            </a:r>
            <a:endParaRPr lang="bg-BG" dirty="0">
              <a:latin typeface="Courier New" pitchFamily="49" charset="0"/>
            </a:endParaRPr>
          </a:p>
        </p:txBody>
      </p:sp>
      <p:sp>
        <p:nvSpPr>
          <p:cNvPr id="463876" name="Rectangle 4"/>
          <p:cNvSpPr>
            <a:spLocks noChangeArrowheads="1"/>
          </p:cNvSpPr>
          <p:nvPr/>
        </p:nvSpPr>
        <p:spPr bwMode="auto">
          <a:xfrm>
            <a:off x="1065212" y="5200471"/>
            <a:ext cx="9906000" cy="1200329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str = Console.ReadLine()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number = int.Parse(str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Console.WriteLine("You entered: {0}", number);</a:t>
            </a:r>
          </a:p>
        </p:txBody>
      </p:sp>
    </p:spTree>
    <p:extLst>
      <p:ext uri="{BB962C8B-B14F-4D97-AF65-F5344CB8AC3E}">
        <p14:creationId xmlns:p14="http://schemas.microsoft.com/office/powerpoint/2010/main" val="207437270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493571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990600"/>
            <a:ext cx="11804822" cy="55703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Numeral types have a method </a:t>
            </a:r>
            <a:r>
              <a:rPr lang="en-US" sz="3200" b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Parse</a:t>
            </a:r>
            <a:r>
              <a:rPr lang="en-US" sz="3200" b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(…)</a:t>
            </a:r>
            <a:br>
              <a:rPr lang="en-US" sz="3200" b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</a:br>
            <a:r>
              <a:rPr lang="en-US" sz="3200" smtClean="0"/>
              <a:t>for </a:t>
            </a:r>
            <a:r>
              <a:rPr lang="en-US" sz="3200" dirty="0"/>
              <a:t>extracting the numeral value from a string</a:t>
            </a:r>
          </a:p>
          <a:p>
            <a:pPr lvl="1">
              <a:lnSpc>
                <a:spcPct val="100000"/>
              </a:lnSpc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int.Parse(string)</a:t>
            </a:r>
            <a:r>
              <a:rPr lang="en-US" sz="3000" dirty="0"/>
              <a:t> –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string</a:t>
            </a:r>
            <a:r>
              <a:rPr lang="en-US" sz="3000" dirty="0"/>
              <a:t> </a:t>
            </a:r>
            <a:r>
              <a:rPr lang="en-US" sz="3000" dirty="0">
                <a:sym typeface="Wingdings" pitchFamily="2" charset="2"/>
              </a:rPr>
              <a:t></a:t>
            </a:r>
            <a:r>
              <a:rPr lang="en-US" sz="3000" dirty="0"/>
              <a:t> </a:t>
            </a: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int</a:t>
            </a:r>
          </a:p>
          <a:p>
            <a:pPr lvl="1">
              <a:lnSpc>
                <a:spcPct val="100000"/>
              </a:lnSpc>
            </a:pP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long</a:t>
            </a: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.Parse(string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)</a:t>
            </a:r>
            <a:r>
              <a:rPr lang="en-US" sz="3000" dirty="0"/>
              <a:t> –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string</a:t>
            </a:r>
            <a:r>
              <a:rPr lang="en-US" sz="3000" dirty="0"/>
              <a:t> </a:t>
            </a:r>
            <a:r>
              <a:rPr lang="en-US" sz="3000" dirty="0">
                <a:sym typeface="Wingdings" pitchFamily="2" charset="2"/>
              </a:rPr>
              <a:t>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long</a:t>
            </a:r>
          </a:p>
          <a:p>
            <a:pPr lvl="1">
              <a:lnSpc>
                <a:spcPct val="100000"/>
              </a:lnSpc>
            </a:pP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float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.Parse(string)</a:t>
            </a:r>
            <a:r>
              <a:rPr lang="en-US" sz="3000" dirty="0"/>
              <a:t> –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string</a:t>
            </a:r>
            <a:r>
              <a:rPr lang="en-US" sz="3000" dirty="0"/>
              <a:t> </a:t>
            </a:r>
            <a:r>
              <a:rPr lang="en-US" sz="3000" dirty="0">
                <a:sym typeface="Wingdings" pitchFamily="2" charset="2"/>
              </a:rPr>
              <a:t>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float</a:t>
            </a:r>
          </a:p>
          <a:p>
            <a:pPr lvl="1">
              <a:lnSpc>
                <a:spcPct val="100000"/>
              </a:lnSpc>
            </a:pPr>
            <a:r>
              <a:rPr lang="en-US" sz="3000" noProof="1">
                <a:sym typeface="Wingdings" pitchFamily="2" charset="2"/>
              </a:rPr>
              <a:t>Causes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FormatException</a:t>
            </a:r>
            <a:r>
              <a:rPr lang="en-US" sz="3000" noProof="1">
                <a:sym typeface="Wingdings" pitchFamily="2" charset="2"/>
              </a:rPr>
              <a:t> </a:t>
            </a:r>
            <a:r>
              <a:rPr lang="en-US" sz="3000" dirty="0">
                <a:sym typeface="Wingdings" pitchFamily="2" charset="2"/>
              </a:rPr>
              <a:t>in case of</a:t>
            </a:r>
            <a:r>
              <a:rPr lang="en-US" sz="3000" noProof="1">
                <a:sym typeface="Wingdings" pitchFamily="2" charset="2"/>
              </a:rPr>
              <a:t> </a:t>
            </a:r>
            <a:r>
              <a:rPr lang="en-US" sz="3000" dirty="0">
                <a:sym typeface="Wingdings" pitchFamily="2" charset="2"/>
              </a:rPr>
              <a:t>error</a:t>
            </a:r>
            <a:endParaRPr lang="en-US" sz="3000" noProof="1"/>
          </a:p>
        </p:txBody>
      </p:sp>
      <p:sp>
        <p:nvSpPr>
          <p:cNvPr id="4935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Converting Strings to Numbers</a:t>
            </a:r>
            <a:endParaRPr lang="bg-BG" dirty="0">
              <a:latin typeface="Courier New" pitchFamily="49" charset="0"/>
            </a:endParaRPr>
          </a:p>
        </p:txBody>
      </p:sp>
      <p:sp>
        <p:nvSpPr>
          <p:cNvPr id="493572" name="Rectangle 4"/>
          <p:cNvSpPr>
            <a:spLocks noChangeArrowheads="1"/>
          </p:cNvSpPr>
          <p:nvPr/>
        </p:nvSpPr>
        <p:spPr bwMode="auto">
          <a:xfrm>
            <a:off x="989012" y="4648200"/>
            <a:ext cx="8382000" cy="1773562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95000"/>
              </a:lnSpc>
              <a:buClr>
                <a:srgbClr val="F2B254"/>
              </a:buClr>
              <a:buSzPct val="100000"/>
            </a:pPr>
            <a:r>
              <a:rPr lang="en-US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s = "123";</a:t>
            </a:r>
          </a:p>
          <a:p>
            <a:pPr>
              <a:lnSpc>
                <a:spcPct val="95000"/>
              </a:lnSpc>
              <a:buClr>
                <a:srgbClr val="F2B254"/>
              </a:buClr>
              <a:buSzPct val="100000"/>
            </a:pPr>
            <a:r>
              <a:rPr lang="en-US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i = int.Parse(s); // i = 123</a:t>
            </a:r>
          </a:p>
          <a:p>
            <a:pPr>
              <a:lnSpc>
                <a:spcPct val="95000"/>
              </a:lnSpc>
              <a:buClr>
                <a:srgbClr val="F2B254"/>
              </a:buClr>
              <a:buSzPct val="100000"/>
            </a:pPr>
            <a:r>
              <a:rPr lang="en-US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long l = long.Parse(s); // l = 123L</a:t>
            </a:r>
          </a:p>
          <a:p>
            <a:pPr>
              <a:lnSpc>
                <a:spcPct val="95000"/>
              </a:lnSpc>
              <a:buClr>
                <a:srgbClr val="F2B254"/>
              </a:buClr>
              <a:buSzPct val="100000"/>
            </a:pPr>
            <a:r>
              <a:rPr lang="en-US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invalid = "xxx1845";</a:t>
            </a:r>
          </a:p>
          <a:p>
            <a:pPr>
              <a:lnSpc>
                <a:spcPct val="95000"/>
              </a:lnSpc>
              <a:buClr>
                <a:srgbClr val="F2B254"/>
              </a:buClr>
              <a:buSzPct val="100000"/>
            </a:pPr>
            <a:r>
              <a:rPr lang="en-US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value = int.Parse(invalid); // FormatException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8671858" y="1510848"/>
            <a:ext cx="2894554" cy="3527262"/>
            <a:chOff x="8524822" y="996096"/>
            <a:chExt cx="2894554" cy="3527262"/>
          </a:xfrm>
        </p:grpSpPr>
        <p:sp>
          <p:nvSpPr>
            <p:cNvPr id="8" name="TextBox 7"/>
            <p:cNvSpPr txBox="1"/>
            <p:nvPr/>
          </p:nvSpPr>
          <p:spPr>
            <a:xfrm rot="20145739">
              <a:off x="10632608" y="3815472"/>
              <a:ext cx="76020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int</a:t>
              </a:r>
              <a:endParaRPr lang="en-US" sz="32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 rot="20758942">
              <a:off x="8524822" y="996096"/>
              <a:ext cx="139076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string</a:t>
              </a:r>
              <a:endParaRPr lang="en-US" sz="32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133178" y="1684799"/>
              <a:ext cx="2286198" cy="23593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6278745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 smtClean="0"/>
              <a:t>Reading Numbers from the Console – Example</a:t>
            </a:r>
            <a:endParaRPr lang="en-US" sz="3800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36614" y="1600200"/>
            <a:ext cx="10515598" cy="4154984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Main()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buClr>
                <a:srgbClr val="F2B254"/>
              </a:buClr>
              <a:buSzPct val="100000"/>
            </a:pPr>
            <a:r>
              <a:rPr lang="bg-BG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a = int.Parse(Console.ReadLine());</a:t>
            </a:r>
          </a:p>
          <a:p>
            <a:pPr>
              <a:buClr>
                <a:srgbClr val="F2B254"/>
              </a:buClr>
              <a:buSzPct val="100000"/>
            </a:pPr>
            <a:r>
              <a:rPr lang="bg-BG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b = int.Parse(Console.ReadLine());</a:t>
            </a:r>
          </a:p>
          <a:p>
            <a:pPr>
              <a:buClr>
                <a:srgbClr val="F2B254"/>
              </a:buClr>
              <a:buSzPct val="100000"/>
            </a:pP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buClr>
                <a:srgbClr val="F2B254"/>
              </a:buClr>
              <a:buSzPct val="100000"/>
            </a:pPr>
            <a:r>
              <a:rPr lang="bg-BG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Console.WriteLine("{0} + {1} = {2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}", a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b, a+b);</a:t>
            </a:r>
          </a:p>
          <a:p>
            <a:pPr>
              <a:buClr>
                <a:srgbClr val="F2B254"/>
              </a:buClr>
              <a:buSzPct val="100000"/>
            </a:pPr>
            <a:r>
              <a:rPr lang="bg-BG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Console.WriteLine("{0} * {1} = {2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}", a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b, a*b);</a:t>
            </a:r>
          </a:p>
          <a:p>
            <a:pPr>
              <a:buClr>
                <a:srgbClr val="F2B254"/>
              </a:buClr>
              <a:buSzPct val="100000"/>
            </a:pP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buClr>
                <a:srgbClr val="F2B254"/>
              </a:buClr>
              <a:buSzPct val="100000"/>
            </a:pPr>
            <a:r>
              <a:rPr lang="bg-BG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float f = float.Parse(Console.ReadLine());</a:t>
            </a:r>
          </a:p>
          <a:p>
            <a:pPr>
              <a:buClr>
                <a:srgbClr val="F2B254"/>
              </a:buClr>
              <a:buSzPct val="100000"/>
            </a:pPr>
            <a:r>
              <a:rPr lang="bg-BG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Console.WriteLine("{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0} * {1} / {2} = {3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}", a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b, f, a*b/f);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030704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sp>
        <p:nvSpPr>
          <p:cNvPr id="4935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en-US" dirty="0"/>
              <a:t>Converting can also be done </a:t>
            </a:r>
            <a:r>
              <a:rPr lang="en-US" dirty="0" smtClean="0"/>
              <a:t>through the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Convert</a:t>
            </a:r>
            <a:r>
              <a:rPr lang="en-US" dirty="0" smtClean="0"/>
              <a:t> </a:t>
            </a:r>
            <a:r>
              <a:rPr lang="en-US" dirty="0"/>
              <a:t>class</a:t>
            </a:r>
          </a:p>
          <a:p>
            <a:pPr lvl="1">
              <a:lnSpc>
                <a:spcPct val="100000"/>
              </a:lnSpc>
              <a:spcBef>
                <a:spcPts val="500"/>
              </a:spcBef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Convert.ToInt32(string[,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cs typeface="Consolas" pitchFamily="49" charset="0"/>
              </a:rPr>
              <a:t>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base])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–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string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int</a:t>
            </a:r>
          </a:p>
          <a:p>
            <a:pPr lvl="1">
              <a:lnSpc>
                <a:spcPct val="100000"/>
              </a:lnSpc>
              <a:spcBef>
                <a:spcPts val="500"/>
              </a:spcBef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Convert.ToSingle(string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)</a:t>
            </a:r>
            <a:r>
              <a:rPr lang="en-US" dirty="0"/>
              <a:t>–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string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float</a:t>
            </a:r>
          </a:p>
          <a:p>
            <a:pPr lvl="1">
              <a:lnSpc>
                <a:spcPct val="100000"/>
              </a:lnSpc>
              <a:spcBef>
                <a:spcPts val="500"/>
              </a:spcBef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Convert.ToInt64(string)</a:t>
            </a:r>
            <a:r>
              <a:rPr lang="en-US" dirty="0"/>
              <a:t>–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string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long</a:t>
            </a:r>
          </a:p>
          <a:p>
            <a:pPr lvl="1">
              <a:lnSpc>
                <a:spcPct val="100000"/>
              </a:lnSpc>
              <a:spcBef>
                <a:spcPts val="500"/>
              </a:spcBef>
            </a:pPr>
            <a:r>
              <a:rPr lang="en-US" noProof="1">
                <a:sym typeface="Wingdings" pitchFamily="2" charset="2"/>
              </a:rPr>
              <a:t>It uses the parse methods of the numeral types</a:t>
            </a:r>
            <a:endParaRPr lang="en-US" noProof="1"/>
          </a:p>
        </p:txBody>
      </p:sp>
      <p:sp>
        <p:nvSpPr>
          <p:cNvPr id="49357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Converting </a:t>
            </a:r>
            <a:r>
              <a:rPr lang="en-US" dirty="0" smtClean="0"/>
              <a:t>Strings to Numbers (2)</a:t>
            </a:r>
            <a:endParaRPr lang="bg-BG" dirty="0">
              <a:latin typeface="Courier New" pitchFamily="49" charset="0"/>
            </a:endParaRPr>
          </a:p>
        </p:txBody>
      </p:sp>
      <p:sp>
        <p:nvSpPr>
          <p:cNvPr id="493572" name="Rectangle 4"/>
          <p:cNvSpPr>
            <a:spLocks noChangeArrowheads="1"/>
          </p:cNvSpPr>
          <p:nvPr/>
        </p:nvSpPr>
        <p:spPr bwMode="auto">
          <a:xfrm>
            <a:off x="1141414" y="4489104"/>
            <a:ext cx="9905998" cy="1938992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s = "123";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i = Convert.ToInt32(s); // i = 123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long l = Convert.ToInt64(s); // l = 123L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invalid = "xxx1845";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value = Convert.ToInt32(invalid); // FormatException</a:t>
            </a:r>
          </a:p>
        </p:txBody>
      </p:sp>
    </p:spTree>
    <p:extLst>
      <p:ext uri="{BB962C8B-B14F-4D97-AF65-F5344CB8AC3E}">
        <p14:creationId xmlns:p14="http://schemas.microsoft.com/office/powerpoint/2010/main" val="425706163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642" name="Rectangle 2"/>
          <p:cNvSpPr>
            <a:spLocks noGrp="1" noChangeArrowheads="1"/>
          </p:cNvSpPr>
          <p:nvPr>
            <p:ph type="title"/>
          </p:nvPr>
        </p:nvSpPr>
        <p:spPr>
          <a:xfrm>
            <a:off x="679988" y="1981200"/>
            <a:ext cx="10721128" cy="8206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Reading Numbers from the Console</a:t>
            </a:r>
            <a:endParaRPr lang="en-US" dirty="0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3314700" y="2819400"/>
            <a:ext cx="5484812" cy="6201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ctr">
              <a:lnSpc>
                <a:spcPct val="105000"/>
              </a:lnSpc>
              <a:spcAft>
                <a:spcPts val="600"/>
              </a:spcAft>
              <a:buClr>
                <a:srgbClr val="F2B254"/>
              </a:buClr>
              <a:buSzPct val="100000"/>
            </a:pPr>
            <a:r>
              <a:rPr lang="en-US" sz="4000" spc="200" dirty="0">
                <a:solidFill>
                  <a:schemeClr val="accent1"/>
                </a:solidFill>
              </a:rPr>
              <a:t>Live Demo</a:t>
            </a:r>
          </a:p>
        </p:txBody>
      </p:sp>
      <p:pic>
        <p:nvPicPr>
          <p:cNvPr id="20482" name="Picture 2" descr="http://4.bp.blogspot.com/_DMjj1grZOaU/R7CEuEg9X1I/AAAAAAAAAG0/aI_nCJHPw88/s400/numbers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389312" y="3657600"/>
            <a:ext cx="5334000" cy="2324100"/>
          </a:xfrm>
          <a:prstGeom prst="ellipseRibbon">
            <a:avLst>
              <a:gd name="adj1" fmla="val 7777"/>
              <a:gd name="adj2" fmla="val 75000"/>
              <a:gd name="adj3" fmla="val 12352"/>
            </a:avLst>
          </a:prstGeom>
          <a:noFill/>
        </p:spPr>
      </p:pic>
    </p:spTree>
    <p:extLst>
      <p:ext uri="{BB962C8B-B14F-4D97-AF65-F5344CB8AC3E}">
        <p14:creationId xmlns:p14="http://schemas.microsoft.com/office/powerpoint/2010/main" val="24486976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sp>
        <p:nvSpPr>
          <p:cNvPr id="493571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Sometimes we want to handle the errors when parsing a number</a:t>
            </a:r>
          </a:p>
          <a:p>
            <a:pPr lvl="1">
              <a:lnSpc>
                <a:spcPct val="100000"/>
              </a:lnSpc>
            </a:pPr>
            <a:r>
              <a:rPr lang="en-US" sz="3000" noProof="1"/>
              <a:t>Two options: use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try-catch</a:t>
            </a:r>
            <a:r>
              <a:rPr lang="en-US" sz="3000" noProof="1"/>
              <a:t> block or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TryParse()</a:t>
            </a:r>
          </a:p>
          <a:p>
            <a:pPr>
              <a:lnSpc>
                <a:spcPct val="100000"/>
              </a:lnSpc>
            </a:pPr>
            <a:r>
              <a:rPr lang="en-US" sz="3200" noProof="1"/>
              <a:t>Parsing with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TryParse()</a:t>
            </a:r>
            <a:r>
              <a:rPr lang="en-US" sz="3200" noProof="1"/>
              <a:t>:</a:t>
            </a:r>
            <a:endParaRPr lang="en-US" sz="3200" noProof="1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935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 Handling when Parsing</a:t>
            </a:r>
            <a:endParaRPr lang="bg-BG" dirty="0">
              <a:latin typeface="Courier New" pitchFamily="49" charset="0"/>
            </a:endParaRPr>
          </a:p>
        </p:txBody>
      </p:sp>
      <p:sp>
        <p:nvSpPr>
          <p:cNvPr id="493572" name="Rectangle 4"/>
          <p:cNvSpPr>
            <a:spLocks noChangeArrowheads="1"/>
          </p:cNvSpPr>
          <p:nvPr/>
        </p:nvSpPr>
        <p:spPr bwMode="auto">
          <a:xfrm>
            <a:off x="836612" y="3048000"/>
            <a:ext cx="10134600" cy="3342453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str = Console.ReadLine();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number;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(int.TryParse(str, out number))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lnSpc>
                <a:spcPct val="70000"/>
              </a:lnSpc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Console.WriteLine("Valid number: {0}", number);</a:t>
            </a:r>
          </a:p>
          <a:p>
            <a:pPr>
              <a:lnSpc>
                <a:spcPct val="70000"/>
              </a:lnSpc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else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lnSpc>
                <a:spcPct val="70000"/>
              </a:lnSpc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Console.WriteLine("Invalid number: {0}", str);</a:t>
            </a:r>
          </a:p>
          <a:p>
            <a:pPr>
              <a:lnSpc>
                <a:spcPct val="70000"/>
              </a:lnSpc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917873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642" name="Rectangle 2"/>
          <p:cNvSpPr>
            <a:spLocks noGrp="1" noChangeArrowheads="1"/>
          </p:cNvSpPr>
          <p:nvPr>
            <p:ph type="title"/>
          </p:nvPr>
        </p:nvSpPr>
        <p:spPr>
          <a:xfrm>
            <a:off x="1575540" y="4800600"/>
            <a:ext cx="8938472" cy="8206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Parsing with </a:t>
            </a:r>
            <a:r>
              <a:rPr lang="en-US" noProof="1" smtClean="0">
                <a:latin typeface="Consolas" pitchFamily="49" charset="0"/>
                <a:cs typeface="Consolas" pitchFamily="49" charset="0"/>
              </a:rPr>
              <a:t>TryParse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()</a:t>
            </a:r>
            <a:endParaRPr lang="en-US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3384699" y="5638800"/>
            <a:ext cx="5484812" cy="6201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ctr">
              <a:lnSpc>
                <a:spcPct val="105000"/>
              </a:lnSpc>
              <a:spcAft>
                <a:spcPts val="600"/>
              </a:spcAft>
              <a:buClr>
                <a:srgbClr val="F2B254"/>
              </a:buClr>
              <a:buSzPct val="100000"/>
            </a:pPr>
            <a:r>
              <a:rPr lang="en-US" sz="4000" spc="200" dirty="0">
                <a:solidFill>
                  <a:schemeClr val="accent1"/>
                </a:solidFill>
              </a:rPr>
              <a:t>Live Demo</a:t>
            </a:r>
          </a:p>
        </p:txBody>
      </p:sp>
      <p:pic>
        <p:nvPicPr>
          <p:cNvPr id="2050" name="Picture 2" descr="[LOGO]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89730" y="1143000"/>
            <a:ext cx="4062082" cy="3249666"/>
          </a:xfrm>
          <a:prstGeom prst="roundRect">
            <a:avLst>
              <a:gd name="adj" fmla="val 5899"/>
            </a:avLst>
          </a:prstGeom>
          <a:noFill/>
        </p:spPr>
      </p:pic>
    </p:spTree>
    <p:extLst>
      <p:ext uri="{BB962C8B-B14F-4D97-AF65-F5344CB8AC3E}">
        <p14:creationId xmlns:p14="http://schemas.microsoft.com/office/powerpoint/2010/main" val="46090737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114800"/>
            <a:ext cx="8938472" cy="820600"/>
          </a:xfrm>
        </p:spPr>
        <p:txBody>
          <a:bodyPr/>
          <a:lstStyle/>
          <a:p>
            <a:r>
              <a:rPr lang="en-US" dirty="0" smtClean="0"/>
              <a:t>Regional Settings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446212" y="5105400"/>
            <a:ext cx="8938472" cy="137160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Printing and Reading </a:t>
            </a:r>
            <a:r>
              <a:rPr lang="en-US" sz="3200" dirty="0" smtClean="0"/>
              <a:t>Special Characters</a:t>
            </a:r>
            <a:endParaRPr lang="en-US" sz="3200" dirty="0"/>
          </a:p>
          <a:p>
            <a:pPr>
              <a:lnSpc>
                <a:spcPct val="100000"/>
              </a:lnSpc>
            </a:pPr>
            <a:r>
              <a:rPr lang="en-US" sz="3200" dirty="0"/>
              <a:t>Regional Settings and the Number Formatting</a:t>
            </a:r>
          </a:p>
        </p:txBody>
      </p:sp>
      <p:pic>
        <p:nvPicPr>
          <p:cNvPr id="1026" name="Picture 2" descr="http://icons.iconarchive.com/icons/tpdkdesign.net/refresh-cl/256/System-Regional-Settings-ic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7412" y="838201"/>
            <a:ext cx="266700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www.simflight.com/wp-content/uploads/2011/08/configuration-settings-icon_thumb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2802" y="1676400"/>
            <a:ext cx="1917410" cy="1917410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libwww.essex.ac.uk/Subject_Guides/Images/LanguagesIco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4412" y="1066800"/>
            <a:ext cx="2222208" cy="2222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257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82" name="Rectangle 2"/>
          <p:cNvSpPr>
            <a:spLocks noGrp="1" noChangeArrowheads="1"/>
          </p:cNvSpPr>
          <p:nvPr>
            <p:ph type="title"/>
          </p:nvPr>
        </p:nvSpPr>
        <p:spPr>
          <a:xfrm>
            <a:off x="1446212" y="4343400"/>
            <a:ext cx="8938472" cy="8206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Printing to the Console</a:t>
            </a:r>
            <a:endParaRPr lang="bg-BG" dirty="0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1903412" y="5181600"/>
            <a:ext cx="8382000" cy="1231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ctr">
              <a:spcAft>
                <a:spcPts val="600"/>
              </a:spcAft>
              <a:buClr>
                <a:srgbClr val="F2B254"/>
              </a:buClr>
              <a:buSzPct val="100000"/>
            </a:pPr>
            <a:r>
              <a:rPr lang="en-US" sz="4000" spc="200" dirty="0">
                <a:solidFill>
                  <a:schemeClr val="accent1"/>
                </a:solidFill>
              </a:rPr>
              <a:t>Printing Strings, Numeral </a:t>
            </a:r>
            <a:r>
              <a:rPr lang="en-US" sz="4000" spc="200" dirty="0" smtClean="0">
                <a:solidFill>
                  <a:schemeClr val="accent1"/>
                </a:solidFill>
              </a:rPr>
              <a:t>Types</a:t>
            </a:r>
            <a:br>
              <a:rPr lang="en-US" sz="4000" spc="200" dirty="0" smtClean="0">
                <a:solidFill>
                  <a:schemeClr val="accent1"/>
                </a:solidFill>
              </a:rPr>
            </a:br>
            <a:r>
              <a:rPr lang="en-US" sz="4000" spc="200" dirty="0" smtClean="0">
                <a:solidFill>
                  <a:schemeClr val="accent1"/>
                </a:solidFill>
              </a:rPr>
              <a:t>and </a:t>
            </a:r>
            <a:r>
              <a:rPr lang="en-US" sz="4000" spc="200" dirty="0">
                <a:solidFill>
                  <a:schemeClr val="accent1"/>
                </a:solidFill>
              </a:rPr>
              <a:t>Expressions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439186">
            <a:off x="3067109" y="1062808"/>
            <a:ext cx="6054606" cy="2368468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</p:spTree>
    <p:extLst>
      <p:ext uri="{BB962C8B-B14F-4D97-AF65-F5344CB8AC3E}">
        <p14:creationId xmlns:p14="http://schemas.microsoft.com/office/powerpoint/2010/main" val="169852044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Printing special characters on the console needs two steps: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Change the console properties</a:t>
            </a:r>
            <a:br>
              <a:rPr lang="en-US" dirty="0"/>
            </a:br>
            <a:r>
              <a:rPr lang="en-US" dirty="0"/>
              <a:t>to enable Unicode-friendly font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Enable Unicode for the Console</a:t>
            </a:r>
            <a:br>
              <a:rPr lang="en-US" dirty="0"/>
            </a:br>
            <a:r>
              <a:rPr lang="en-US" dirty="0"/>
              <a:t>by adjusting its output encoding</a:t>
            </a:r>
          </a:p>
          <a:p>
            <a:pPr lvl="2">
              <a:lnSpc>
                <a:spcPct val="100000"/>
              </a:lnSpc>
            </a:pPr>
            <a:r>
              <a:rPr lang="en-US" sz="2800" dirty="0"/>
              <a:t>Prefer UTF8 (Unicode</a:t>
            </a:r>
            <a:r>
              <a:rPr lang="en-US" sz="2800" dirty="0" smtClean="0"/>
              <a:t>)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How to Print Special Characters on the Console?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4212" y="2057400"/>
            <a:ext cx="3429000" cy="42107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684212" y="4822208"/>
            <a:ext cx="7239000" cy="1569660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using System.Text;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Console.OutputEncoding = Encoding.UTF8;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</a:t>
            </a:r>
            <a:r>
              <a:rPr lang="bg-BG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Това е кирилица: ☺");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2016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currency format and number formats are different in different countries</a:t>
            </a:r>
          </a:p>
          <a:p>
            <a:pPr lvl="1"/>
            <a:r>
              <a:rPr lang="en-US" dirty="0" smtClean="0"/>
              <a:t>E.g. the decimal separator could be "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.</a:t>
            </a:r>
            <a:r>
              <a:rPr lang="en-US" dirty="0" smtClean="0"/>
              <a:t>" or "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,</a:t>
            </a:r>
            <a:r>
              <a:rPr lang="en-US" dirty="0" smtClean="0"/>
              <a:t>"</a:t>
            </a:r>
          </a:p>
          <a:p>
            <a:r>
              <a:rPr lang="en-US" dirty="0" smtClean="0"/>
              <a:t>To ensure the decimal separator is "." use the following code: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Decimal Separator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04836" y="3962400"/>
            <a:ext cx="10975976" cy="2406877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  <a:buClr>
                <a:srgbClr val="F2B254"/>
              </a:buClr>
              <a:buSzPct val="100000"/>
            </a:pPr>
            <a:r>
              <a:rPr lang="en-US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using System.Threading;</a:t>
            </a:r>
          </a:p>
          <a:p>
            <a:pPr>
              <a:lnSpc>
                <a:spcPct val="110000"/>
              </a:lnSpc>
              <a:buClr>
                <a:srgbClr val="F2B254"/>
              </a:buClr>
              <a:buSzPct val="100000"/>
            </a:pPr>
            <a:r>
              <a:rPr lang="en-US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using System.Globalization;</a:t>
            </a:r>
          </a:p>
          <a:p>
            <a:pPr>
              <a:lnSpc>
                <a:spcPct val="110000"/>
              </a:lnSpc>
              <a:buClr>
                <a:srgbClr val="F2B254"/>
              </a:buClr>
              <a:buSzPct val="100000"/>
            </a:pPr>
            <a:r>
              <a:rPr lang="en-US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</a:p>
          <a:p>
            <a:pPr>
              <a:lnSpc>
                <a:spcPct val="110000"/>
              </a:lnSpc>
              <a:buClr>
                <a:srgbClr val="F2B254"/>
              </a:buClr>
              <a:buSzPct val="100000"/>
            </a:pPr>
            <a:r>
              <a:rPr lang="en-US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Thread.CurrentThread.CurrentCulture </a:t>
            </a:r>
            <a:r>
              <a:rPr lang="en-US" sz="23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CultureInfo.InvariantCulture;</a:t>
            </a:r>
          </a:p>
          <a:p>
            <a:pPr>
              <a:lnSpc>
                <a:spcPct val="110000"/>
              </a:lnSpc>
              <a:buClr>
                <a:srgbClr val="F2B254"/>
              </a:buClr>
              <a:buSzPct val="100000"/>
            </a:pPr>
            <a:r>
              <a:rPr lang="en-US" sz="23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Console.WriteLine(3.54</a:t>
            </a:r>
            <a:r>
              <a:rPr lang="en-US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 // 3.54</a:t>
            </a:r>
          </a:p>
          <a:p>
            <a:pPr>
              <a:lnSpc>
                <a:spcPct val="110000"/>
              </a:lnSpc>
              <a:buClr>
                <a:srgbClr val="F2B254"/>
              </a:buClr>
              <a:buSzPct val="100000"/>
            </a:pPr>
            <a:r>
              <a:rPr lang="en-US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decimal value = decimal.Parse("1.33");</a:t>
            </a:r>
          </a:p>
        </p:txBody>
      </p:sp>
    </p:spTree>
    <p:extLst>
      <p:ext uri="{BB962C8B-B14F-4D97-AF65-F5344CB8AC3E}">
        <p14:creationId xmlns:p14="http://schemas.microsoft.com/office/powerpoint/2010/main" val="455182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645744"/>
            <a:ext cx="8938472" cy="820600"/>
          </a:xfrm>
        </p:spPr>
        <p:txBody>
          <a:bodyPr/>
          <a:lstStyle/>
          <a:p>
            <a:r>
              <a:rPr lang="en-US" dirty="0" smtClean="0"/>
              <a:t>Regional Settings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446212" y="5483944"/>
            <a:ext cx="8938472" cy="688256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3074" name="Picture 2" descr="http://images-3.findicons.com/files/icons/76/icandy_junior/128/regional_setting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5612" y="1445344"/>
            <a:ext cx="2895600" cy="2895600"/>
          </a:xfrm>
          <a:prstGeom prst="rect">
            <a:avLst/>
          </a:prstGeom>
          <a:noFill/>
          <a:effectLst>
            <a:glow rad="228600">
              <a:schemeClr val="accent5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6341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 descr="http://blaberize.com/wp-content/uploads/2009/09/summer_cocktail_-3d-wallpaper-abstract.png"/>
          <p:cNvPicPr>
            <a:picLocks noChangeAspect="1" noChangeArrowheads="1"/>
          </p:cNvPicPr>
          <p:nvPr/>
        </p:nvPicPr>
        <p:blipFill>
          <a:blip r:embed="rId3" cstate="print">
            <a:lum bright="-20000" contrast="-10000"/>
          </a:blip>
          <a:srcRect/>
          <a:stretch>
            <a:fillRect/>
          </a:stretch>
        </p:blipFill>
        <p:spPr bwMode="auto">
          <a:xfrm>
            <a:off x="4457876" y="3657600"/>
            <a:ext cx="3263548" cy="2209800"/>
          </a:xfrm>
          <a:prstGeom prst="roundRect">
            <a:avLst>
              <a:gd name="adj" fmla="val 14083"/>
            </a:avLst>
          </a:prstGeom>
          <a:noFill/>
          <a:effectLst>
            <a:softEdge rad="127000"/>
          </a:effectLst>
        </p:spPr>
      </p:pic>
      <p:sp>
        <p:nvSpPr>
          <p:cNvPr id="461826" name="Rectangle 2"/>
          <p:cNvSpPr>
            <a:spLocks noGrp="1" noChangeArrowheads="1"/>
          </p:cNvSpPr>
          <p:nvPr>
            <p:ph type="title"/>
          </p:nvPr>
        </p:nvSpPr>
        <p:spPr>
          <a:xfrm>
            <a:off x="554884" y="1828800"/>
            <a:ext cx="10721128" cy="8206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Reading </a:t>
            </a:r>
            <a:r>
              <a:rPr lang="en-US" dirty="0" smtClean="0"/>
              <a:t>and Printing to the </a:t>
            </a:r>
            <a:r>
              <a:rPr lang="en-US" dirty="0"/>
              <a:t>Console</a:t>
            </a:r>
            <a:endParaRPr lang="bg-BG" dirty="0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3289299" y="2725681"/>
            <a:ext cx="5484812" cy="6201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ctr">
              <a:lnSpc>
                <a:spcPct val="105000"/>
              </a:lnSpc>
              <a:spcAft>
                <a:spcPts val="600"/>
              </a:spcAft>
              <a:buClr>
                <a:srgbClr val="F2B254"/>
              </a:buClr>
              <a:buSzPct val="100000"/>
            </a:pPr>
            <a:r>
              <a:rPr lang="en-US" sz="4000" spc="200" dirty="0">
                <a:solidFill>
                  <a:schemeClr val="accent1"/>
                </a:solidFill>
              </a:rPr>
              <a:t>Various Examples</a:t>
            </a:r>
          </a:p>
        </p:txBody>
      </p:sp>
      <p:pic>
        <p:nvPicPr>
          <p:cNvPr id="18433" name="Picture 1" descr="C:\Trash\matricata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923212" y="3505200"/>
            <a:ext cx="2743200" cy="2743200"/>
          </a:xfrm>
          <a:prstGeom prst="rect">
            <a:avLst/>
          </a:prstGeom>
          <a:noFill/>
          <a:effectLst>
            <a:softEdge rad="317500"/>
          </a:effectLst>
        </p:spPr>
      </p:pic>
      <p:pic>
        <p:nvPicPr>
          <p:cNvPr id="5" name="Picture 1" descr="C:\Trash\matricata.png"/>
          <p:cNvPicPr>
            <a:picLocks noChangeAspect="1" noChangeArrowheads="1"/>
          </p:cNvPicPr>
          <p:nvPr/>
        </p:nvPicPr>
        <p:blipFill>
          <a:blip r:embed="rId4" cstate="print">
            <a:duotone>
              <a:prstClr val="black"/>
              <a:schemeClr val="accent4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1522412" y="3429000"/>
            <a:ext cx="2743200" cy="2743200"/>
          </a:xfrm>
          <a:prstGeom prst="rect">
            <a:avLst/>
          </a:prstGeom>
          <a:noFill/>
          <a:effectLst>
            <a:softEdge rad="317500"/>
          </a:effectLst>
        </p:spPr>
      </p:pic>
      <p:sp>
        <p:nvSpPr>
          <p:cNvPr id="6" name="TextBox 5"/>
          <p:cNvSpPr txBox="1"/>
          <p:nvPr/>
        </p:nvSpPr>
        <p:spPr>
          <a:xfrm rot="20999555">
            <a:off x="4769139" y="4488243"/>
            <a:ext cx="2610711" cy="761761"/>
          </a:xfrm>
          <a:prstGeom prst="rect">
            <a:avLst/>
          </a:prstGeom>
          <a:noFill/>
          <a:effectLst>
            <a:outerShdw blurRad="50800" dist="38100" dir="2700000" algn="tl" rotWithShape="0">
              <a:schemeClr val="bg1">
                <a:lumMod val="95000"/>
                <a:lumOff val="5000"/>
                <a:alpha val="40000"/>
              </a:schemeClr>
            </a:outerShdw>
          </a:effectLst>
        </p:spPr>
        <p:txBody>
          <a:bodyPr wrap="none" rtlCol="0">
            <a:prstTxWarp prst="textDoubleWave1">
              <a:avLst/>
            </a:prstTxWarp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r>
              <a:rPr lang="en-US" sz="4400" b="1" dirty="0">
                <a:ln w="11430"/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Examples</a:t>
            </a:r>
          </a:p>
        </p:txBody>
      </p:sp>
    </p:spTree>
    <p:extLst>
      <p:ext uri="{BB962C8B-B14F-4D97-AF65-F5344CB8AC3E}">
        <p14:creationId xmlns:p14="http://schemas.microsoft.com/office/powerpoint/2010/main" val="361618284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Printing a Letter – Example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36612" y="1354753"/>
            <a:ext cx="10439400" cy="4893647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Console.Write("Enter person name: ");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person = Console.ReadLine();</a:t>
            </a:r>
          </a:p>
          <a:p>
            <a:pPr>
              <a:buClr>
                <a:srgbClr val="F2B254"/>
              </a:buClr>
              <a:buSzPct val="100000"/>
            </a:pP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Console.Write("Enter company name: ");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company = Console.ReadLine();</a:t>
            </a:r>
          </a:p>
          <a:p>
            <a:pPr>
              <a:buClr>
                <a:srgbClr val="F2B254"/>
              </a:buClr>
              <a:buSzPct val="100000"/>
            </a:pP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  Dear {0},", person);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Console.WriteLine("We are pleased to tell you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that "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 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"{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1} has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accepted you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 take part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the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\"C# Basics\""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 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" course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 {1} wishes you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 good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luck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!", person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company);</a:t>
            </a:r>
          </a:p>
          <a:p>
            <a:pPr>
              <a:buClr>
                <a:srgbClr val="F2B254"/>
              </a:buClr>
              <a:buSzPct val="100000"/>
            </a:pP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  Yours,");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  {0}", company);</a:t>
            </a:r>
          </a:p>
        </p:txBody>
      </p:sp>
    </p:spTree>
    <p:extLst>
      <p:ext uri="{BB962C8B-B14F-4D97-AF65-F5344CB8AC3E}">
        <p14:creationId xmlns:p14="http://schemas.microsoft.com/office/powerpoint/2010/main" val="3674633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690" name="Rectangle 2"/>
          <p:cNvSpPr>
            <a:spLocks noGrp="1" noChangeArrowheads="1"/>
          </p:cNvSpPr>
          <p:nvPr>
            <p:ph type="title"/>
          </p:nvPr>
        </p:nvSpPr>
        <p:spPr>
          <a:xfrm>
            <a:off x="1446212" y="4495800"/>
            <a:ext cx="8938472" cy="8206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Printing a Letter</a:t>
            </a:r>
            <a:endParaRPr lang="bg-BG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446212" y="5407744"/>
            <a:ext cx="8938472" cy="688256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15362" name="Picture 2" descr="http://www.odesk.com/blog/wp-content/uploads/2008/07/cover-letter.jpg"/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lum contrast="30000"/>
          </a:blip>
          <a:srcRect/>
          <a:stretch>
            <a:fillRect/>
          </a:stretch>
        </p:blipFill>
        <p:spPr bwMode="auto">
          <a:xfrm>
            <a:off x="4010448" y="1219200"/>
            <a:ext cx="3810000" cy="2857500"/>
          </a:xfrm>
          <a:prstGeom prst="pentagon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90528375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  <p:sp>
        <p:nvSpPr>
          <p:cNvPr id="448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Calculating Area – Example</a:t>
            </a:r>
            <a:endParaRPr lang="bg-BG" dirty="0"/>
          </a:p>
        </p:txBody>
      </p:sp>
      <p:sp>
        <p:nvSpPr>
          <p:cNvPr id="448516" name="Rectangle 4"/>
          <p:cNvSpPr>
            <a:spLocks noChangeArrowheads="1"/>
          </p:cNvSpPr>
          <p:nvPr/>
        </p:nvSpPr>
        <p:spPr bwMode="auto">
          <a:xfrm>
            <a:off x="622411" y="1354753"/>
            <a:ext cx="10806001" cy="4893647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 program calculates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+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"the area of a rectangle or a triangle");</a:t>
            </a:r>
          </a:p>
          <a:p>
            <a:pPr>
              <a:buClr>
                <a:srgbClr val="F2B254"/>
              </a:buClr>
              <a:buSzPct val="100000"/>
            </a:pP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Console.Write("Enter a and b (for rectangle) " +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" or a and h (for triangle): ");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a = int.Parse(Console.ReadLine());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b = int.Parse(Console.ReadLine());</a:t>
            </a:r>
          </a:p>
          <a:p>
            <a:pPr>
              <a:buClr>
                <a:srgbClr val="F2B254"/>
              </a:buClr>
              <a:buSzPct val="100000"/>
            </a:pP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Console.Write("Enter 1 for a rectangle or 2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 triangle: ");</a:t>
            </a:r>
          </a:p>
          <a:p>
            <a:pPr>
              <a:buClr>
                <a:srgbClr val="F2B254"/>
              </a:buClr>
              <a:buSzPct val="100000"/>
            </a:pP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choice = int.Parse(Console.ReadLine());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area = (double) (a*b) / choice;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Console.WriteLine("The area of your figure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{0}", area);</a:t>
            </a:r>
          </a:p>
        </p:txBody>
      </p:sp>
    </p:spTree>
    <p:extLst>
      <p:ext uri="{BB962C8B-B14F-4D97-AF65-F5344CB8AC3E}">
        <p14:creationId xmlns:p14="http://schemas.microsoft.com/office/powerpoint/2010/main" val="414365395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786" name="Rectangle 2"/>
          <p:cNvSpPr>
            <a:spLocks noGrp="1" noChangeArrowheads="1"/>
          </p:cNvSpPr>
          <p:nvPr>
            <p:ph type="title"/>
          </p:nvPr>
        </p:nvSpPr>
        <p:spPr>
          <a:xfrm>
            <a:off x="1446212" y="4648200"/>
            <a:ext cx="8938472" cy="8206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Calculating Area</a:t>
            </a:r>
            <a:endParaRPr lang="bg-BG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446212" y="5486400"/>
            <a:ext cx="8938472" cy="688256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12290" name="Picture 2" descr="http://newsimg.bbc.co.uk/media/images/39119000/jpg/_39119360_calculator203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21409938">
            <a:off x="4256214" y="1538518"/>
            <a:ext cx="3352800" cy="2510471"/>
          </a:xfrm>
          <a:prstGeom prst="roundRect">
            <a:avLst>
              <a:gd name="adj" fmla="val 8024"/>
            </a:avLst>
          </a:prstGeom>
          <a:noFill/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66624120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2" y="1151121"/>
            <a:ext cx="11804821" cy="5570355"/>
          </a:xfrm>
        </p:spPr>
        <p:txBody>
          <a:bodyPr>
            <a:noAutofit/>
          </a:bodyPr>
          <a:lstStyle/>
          <a:p>
            <a:pPr>
              <a:lnSpc>
                <a:spcPct val="95000"/>
              </a:lnSpc>
            </a:pPr>
            <a:r>
              <a:rPr lang="en-US" dirty="0" smtClean="0"/>
              <a:t>Basic </a:t>
            </a:r>
            <a:r>
              <a:rPr lang="en-US" dirty="0"/>
              <a:t>input and output methods of the class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Console</a:t>
            </a:r>
          </a:p>
          <a:p>
            <a:pPr marL="869950" lvl="1" indent="-412750">
              <a:lnSpc>
                <a:spcPct val="95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Write(…)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and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WriteLine(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…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)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marL="1212850" lvl="2">
              <a:lnSpc>
                <a:spcPct val="95000"/>
              </a:lnSpc>
            </a:pPr>
            <a:r>
              <a:rPr lang="en-US" dirty="0" smtClean="0"/>
              <a:t>Write </a:t>
            </a:r>
            <a:r>
              <a:rPr lang="en-US" dirty="0"/>
              <a:t>values to the console</a:t>
            </a:r>
          </a:p>
          <a:p>
            <a:pPr marL="869950" lvl="1" indent="-412750">
              <a:lnSpc>
                <a:spcPct val="95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Read(…)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and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ReadLine(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…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)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marL="1212850" lvl="2">
              <a:lnSpc>
                <a:spcPct val="95000"/>
              </a:lnSpc>
            </a:pPr>
            <a:r>
              <a:rPr lang="en-US" dirty="0" smtClean="0"/>
              <a:t>Read </a:t>
            </a:r>
            <a:r>
              <a:rPr lang="en-US" dirty="0"/>
              <a:t>values from the console</a:t>
            </a:r>
          </a:p>
          <a:p>
            <a:pPr marL="573087">
              <a:lnSpc>
                <a:spcPct val="95000"/>
              </a:lnSpc>
            </a:pPr>
            <a:r>
              <a:rPr lang="en-US" dirty="0"/>
              <a:t>Parsing numbers to strings</a:t>
            </a:r>
          </a:p>
          <a:p>
            <a:pPr marL="920750" lvl="1">
              <a:lnSpc>
                <a:spcPct val="95000"/>
              </a:lnSpc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int.Parse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(…)</a:t>
            </a:r>
          </a:p>
          <a:p>
            <a:pPr marL="920750" lvl="1">
              <a:lnSpc>
                <a:spcPct val="95000"/>
              </a:lnSpc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double.Parse(…)</a:t>
            </a:r>
          </a:p>
          <a:p>
            <a:pPr marL="920750" lvl="1">
              <a:lnSpc>
                <a:spcPct val="95000"/>
              </a:lnSpc>
            </a:pPr>
            <a:r>
              <a:rPr lang="en-US" dirty="0" smtClean="0"/>
              <a:t>…</a:t>
            </a:r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pic>
        <p:nvPicPr>
          <p:cNvPr id="2" name="Picture 4" descr="D:\_WORK PROJECTS\Nakov\Presentation Slides Design\Question Summary Slide\Store\minions summary copy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161212" y="2209800"/>
            <a:ext cx="4138899" cy="413889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087190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http://softuni.bg/courses/csharp-basics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88815" y="117000"/>
            <a:ext cx="9531686" cy="797400"/>
          </a:xfrm>
        </p:spPr>
        <p:txBody>
          <a:bodyPr>
            <a:normAutofit/>
          </a:bodyPr>
          <a:lstStyle/>
          <a:p>
            <a:r>
              <a:rPr lang="en-US" dirty="0" smtClean="0"/>
              <a:t>Console Input / Output</a:t>
            </a:r>
            <a:endParaRPr lang="en-US" dirty="0"/>
          </a:p>
        </p:txBody>
      </p:sp>
      <p:pic>
        <p:nvPicPr>
          <p:cNvPr id="4" name="Picture 3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0297" y="1424940"/>
            <a:ext cx="2203729" cy="784654"/>
          </a:xfrm>
          <a:prstGeom prst="roundRect">
            <a:avLst>
              <a:gd name="adj" fmla="val 3159"/>
            </a:avLst>
          </a:prstGeom>
          <a:effectLst>
            <a:outerShdw blurRad="50800" dist="50800" dir="54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5612" y="1424940"/>
            <a:ext cx="1710402" cy="784860"/>
          </a:xfrm>
          <a:prstGeom prst="roundRect">
            <a:avLst>
              <a:gd name="adj" fmla="val 3159"/>
            </a:avLst>
          </a:prstGeom>
        </p:spPr>
      </p:pic>
      <p:pic>
        <p:nvPicPr>
          <p:cNvPr id="6" name="Picture 5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92052" y="1424940"/>
            <a:ext cx="2372207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7" name="Picture 6">
            <a:hlinkClick r:id="rId10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689561" y="1424940"/>
            <a:ext cx="1991815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8" name="Picture 7">
            <a:hlinkClick r:id="rId12"/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420064" y="1424940"/>
            <a:ext cx="2043459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9" name="Picture 8">
            <a:hlinkClick r:id="rId14"/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55612" y="5676828"/>
            <a:ext cx="2856368" cy="723768"/>
          </a:xfrm>
          <a:prstGeom prst="roundRect">
            <a:avLst>
              <a:gd name="adj" fmla="val 3159"/>
            </a:avLst>
          </a:prstGeom>
        </p:spPr>
      </p:pic>
      <p:pic>
        <p:nvPicPr>
          <p:cNvPr id="10" name="Picture 9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587388" y="5754396"/>
            <a:ext cx="2947601" cy="568632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1016520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42803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98000"/>
              </a:lnSpc>
            </a:pPr>
            <a:r>
              <a:rPr lang="en-US" dirty="0" smtClean="0"/>
              <a:t>The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console</a:t>
            </a:r>
            <a:r>
              <a:rPr lang="en-US" dirty="0" smtClean="0"/>
              <a:t> (terminal window) is used to read / display text-based information in a virtual terminal window</a:t>
            </a:r>
          </a:p>
          <a:p>
            <a:pPr lvl="1">
              <a:lnSpc>
                <a:spcPct val="98000"/>
              </a:lnSpc>
            </a:pPr>
            <a:r>
              <a:rPr lang="en-US" dirty="0"/>
              <a:t>Learn more </a:t>
            </a:r>
            <a:r>
              <a:rPr lang="en-US" dirty="0" smtClean="0"/>
              <a:t>from Wikipedia: </a:t>
            </a:r>
            <a:r>
              <a:rPr lang="en-US" dirty="0" smtClean="0">
                <a:hlinkClick r:id="rId2"/>
              </a:rPr>
              <a:t>terminal emulator</a:t>
            </a:r>
            <a:r>
              <a:rPr lang="en-US" dirty="0" smtClean="0"/>
              <a:t>, </a:t>
            </a:r>
            <a:r>
              <a:rPr lang="en-US" dirty="0" smtClean="0">
                <a:hlinkClick r:id="rId3"/>
              </a:rPr>
              <a:t>virtual console</a:t>
            </a:r>
            <a:endParaRPr lang="en-US" dirty="0"/>
          </a:p>
          <a:p>
            <a:pPr>
              <a:lnSpc>
                <a:spcPct val="98000"/>
              </a:lnSpc>
            </a:pPr>
            <a:r>
              <a:rPr lang="en-US" dirty="0" smtClean="0"/>
              <a:t>Can display different values:</a:t>
            </a:r>
            <a:endParaRPr lang="en-US" dirty="0"/>
          </a:p>
          <a:p>
            <a:pPr lvl="1">
              <a:lnSpc>
                <a:spcPct val="98000"/>
              </a:lnSpc>
            </a:pPr>
            <a:r>
              <a:rPr lang="en-US" dirty="0"/>
              <a:t>Strings</a:t>
            </a:r>
          </a:p>
          <a:p>
            <a:pPr lvl="1">
              <a:lnSpc>
                <a:spcPct val="98000"/>
              </a:lnSpc>
            </a:pPr>
            <a:r>
              <a:rPr lang="en-US" dirty="0"/>
              <a:t>Numeral types</a:t>
            </a:r>
          </a:p>
          <a:p>
            <a:pPr lvl="1">
              <a:lnSpc>
                <a:spcPct val="98000"/>
              </a:lnSpc>
            </a:pPr>
            <a:r>
              <a:rPr lang="en-US" dirty="0"/>
              <a:t>All primitive</a:t>
            </a:r>
            <a:r>
              <a:rPr lang="bg-BG" dirty="0"/>
              <a:t> </a:t>
            </a:r>
            <a:r>
              <a:rPr lang="en-US" dirty="0"/>
              <a:t>data</a:t>
            </a:r>
            <a:r>
              <a:rPr lang="bg-BG" dirty="0"/>
              <a:t> </a:t>
            </a:r>
            <a:r>
              <a:rPr lang="en-US" dirty="0"/>
              <a:t>types</a:t>
            </a:r>
          </a:p>
          <a:p>
            <a:pPr>
              <a:lnSpc>
                <a:spcPct val="98000"/>
              </a:lnSpc>
            </a:pPr>
            <a:r>
              <a:rPr lang="en-US" dirty="0"/>
              <a:t>To print to the console </a:t>
            </a:r>
            <a:r>
              <a:rPr lang="en-US" dirty="0" smtClean="0"/>
              <a:t>use the</a:t>
            </a:r>
            <a:br>
              <a:rPr lang="en-US" dirty="0" smtClean="0"/>
            </a:b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Console</a:t>
            </a:r>
            <a:r>
              <a:rPr lang="en-US" dirty="0" smtClean="0"/>
              <a:t> class (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System.Console</a:t>
            </a:r>
            <a:r>
              <a:rPr lang="en-US" dirty="0"/>
              <a:t>)</a:t>
            </a:r>
            <a:endParaRPr lang="bg-BG" dirty="0"/>
          </a:p>
        </p:txBody>
      </p:sp>
      <p:sp>
        <p:nvSpPr>
          <p:cNvPr id="428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Printing to the Console</a:t>
            </a:r>
            <a:endParaRPr lang="bg-BG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0095" y="3276600"/>
            <a:ext cx="3454517" cy="3040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54828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License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</a:t>
            </a:r>
            <a:r>
              <a:rPr lang="en-US" dirty="0" smtClean="0"/>
              <a:t>course (slides, examples, demos, videos, homework, etc.)</a:t>
            </a:r>
            <a:br>
              <a:rPr lang="en-US" dirty="0" smtClean="0"/>
            </a:br>
            <a:r>
              <a:rPr lang="en-US" dirty="0" smtClean="0"/>
              <a:t>is </a:t>
            </a:r>
            <a:r>
              <a:rPr lang="en-US" dirty="0"/>
              <a:t>licensed </a:t>
            </a:r>
            <a:r>
              <a:rPr lang="en-US" dirty="0" smtClean="0"/>
              <a:t>under </a:t>
            </a:r>
            <a:r>
              <a:rPr lang="en-US" dirty="0"/>
              <a:t>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4.0 International</a:t>
            </a:r>
            <a:r>
              <a:rPr lang="en-US" dirty="0"/>
              <a:t>" </a:t>
            </a:r>
            <a:r>
              <a:rPr lang="en-US" dirty="0" smtClean="0"/>
              <a:t>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40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88815" y="4724400"/>
            <a:ext cx="11804822" cy="1997079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2400" dirty="0" smtClean="0"/>
              <a:t>Attribution: this work may contain portions from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5"/>
              </a:rPr>
              <a:t>Fundamentals of Computer Programming with C#</a:t>
            </a:r>
            <a:r>
              <a:rPr lang="en-US" sz="2000" dirty="0"/>
              <a:t>" </a:t>
            </a:r>
            <a:r>
              <a:rPr lang="en-US" sz="2000" dirty="0" smtClean="0"/>
              <a:t>book by Svetlin Nakov &amp; Co. under </a:t>
            </a:r>
            <a:r>
              <a:rPr lang="en-US" sz="2000" dirty="0" smtClean="0">
                <a:hlinkClick r:id="rId6"/>
              </a:rPr>
              <a:t>CC-BY-SA</a:t>
            </a:r>
            <a:r>
              <a:rPr lang="en-US" sz="2000" dirty="0" smtClean="0"/>
              <a:t> license</a:t>
            </a:r>
          </a:p>
          <a:p>
            <a:pPr lvl="1"/>
            <a:r>
              <a:rPr lang="en-US" sz="2000" dirty="0" smtClean="0"/>
              <a:t>"</a:t>
            </a:r>
            <a:r>
              <a:rPr lang="en-US" sz="2000" dirty="0" smtClean="0">
                <a:hlinkClick r:id="rId7"/>
              </a:rPr>
              <a:t>C# Part I</a:t>
            </a:r>
            <a:r>
              <a:rPr lang="en-US" sz="2000" dirty="0" smtClean="0"/>
              <a:t>" course by </a:t>
            </a:r>
            <a:r>
              <a:rPr lang="en-US" sz="2000" noProof="1" smtClean="0"/>
              <a:t>Telerik Academy</a:t>
            </a:r>
            <a:r>
              <a:rPr lang="en-US" sz="2000" dirty="0" smtClean="0"/>
              <a:t> under </a:t>
            </a:r>
            <a:r>
              <a:rPr lang="en-US" sz="2000" dirty="0" smtClean="0">
                <a:hlinkClick r:id="rId8"/>
              </a:rPr>
              <a:t>CC-BY-NC-SA</a:t>
            </a:r>
            <a:r>
              <a:rPr lang="en-US" sz="2000" dirty="0" smtClean="0"/>
              <a:t> license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92647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Software University Foundation 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University </a:t>
            </a:r>
            <a:r>
              <a:rPr lang="en-US" dirty="0"/>
              <a:t>@ </a:t>
            </a:r>
            <a:r>
              <a:rPr lang="en-US" dirty="0" smtClean="0"/>
              <a:t>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</a:t>
            </a:r>
            <a:r>
              <a:rPr lang="en-US" dirty="0"/>
              <a:t>University @ </a:t>
            </a:r>
            <a:r>
              <a:rPr lang="en-US" dirty="0" smtClean="0"/>
              <a:t>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 smtClean="0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title="Software University">
            <a:hlinkClick r:id="rId4" tooltip="Software University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214" b="7214"/>
          <a:stretch/>
        </p:blipFill>
        <p:spPr>
          <a:xfrm>
            <a:off x="9659438" y="1594686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10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title="Software University Videos @ YouTube">
            <a:hlinkClick r:id="rId6" tooltip="Software University YouTube Video Channel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7" tooltip="Software University Discussion Forum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241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42905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Provides methods for console input </a:t>
            </a:r>
            <a:r>
              <a:rPr lang="en-US" dirty="0"/>
              <a:t>and </a:t>
            </a:r>
            <a:r>
              <a:rPr lang="en-US" dirty="0" smtClean="0"/>
              <a:t>output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/>
              <a:t>Input</a:t>
            </a:r>
          </a:p>
          <a:p>
            <a:pPr marL="1162050" lvl="2" indent="-412750">
              <a:lnSpc>
                <a:spcPct val="100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Read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(…)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– reads a single character</a:t>
            </a:r>
            <a:endParaRPr lang="en-US" dirty="0" smtClean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marL="1162050" lvl="2" indent="-412750">
              <a:lnSpc>
                <a:spcPct val="100000"/>
              </a:lnSpc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ReadKey(…)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cs typeface="Consolas" pitchFamily="49" charset="0"/>
              </a:rPr>
              <a:t> </a:t>
            </a:r>
            <a:r>
              <a:rPr lang="en-US" dirty="0" smtClean="0"/>
              <a:t>– reads </a:t>
            </a:r>
            <a:r>
              <a:rPr lang="en-US" dirty="0"/>
              <a:t>a </a:t>
            </a:r>
            <a:r>
              <a:rPr lang="en-US" dirty="0" smtClean="0"/>
              <a:t>combination of keys</a:t>
            </a:r>
            <a:endParaRPr lang="en-US" dirty="0"/>
          </a:p>
          <a:p>
            <a:pPr marL="1162050" lvl="2" indent="-412750">
              <a:lnSpc>
                <a:spcPct val="100000"/>
              </a:lnSpc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ReadLine(…)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– reads a single line </a:t>
            </a:r>
            <a:r>
              <a:rPr lang="en-US" dirty="0" smtClean="0"/>
              <a:t>of characters</a:t>
            </a:r>
            <a:endParaRPr lang="en-US" noProof="1"/>
          </a:p>
          <a:p>
            <a:pPr lvl="1">
              <a:lnSpc>
                <a:spcPct val="100000"/>
              </a:lnSpc>
            </a:pPr>
            <a:r>
              <a:rPr lang="en-US" dirty="0"/>
              <a:t>Output</a:t>
            </a:r>
          </a:p>
          <a:p>
            <a:pPr marL="1162050" lvl="2" indent="-412750">
              <a:lnSpc>
                <a:spcPct val="100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Write(…)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– </a:t>
            </a:r>
            <a:r>
              <a:rPr lang="en-US" dirty="0" smtClean="0"/>
              <a:t>prints the </a:t>
            </a:r>
            <a:r>
              <a:rPr lang="en-US" dirty="0"/>
              <a:t>specified </a:t>
            </a:r>
            <a:r>
              <a:rPr lang="en-US" dirty="0" smtClean="0"/>
              <a:t>argument </a:t>
            </a:r>
            <a:r>
              <a:rPr lang="en-US" dirty="0"/>
              <a:t>on the console</a:t>
            </a:r>
          </a:p>
          <a:p>
            <a:pPr marL="1162050" lvl="2" indent="-412750">
              <a:lnSpc>
                <a:spcPct val="100000"/>
              </a:lnSpc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WriteLine(…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)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– </a:t>
            </a:r>
            <a:r>
              <a:rPr lang="en-US" dirty="0" smtClean="0"/>
              <a:t>prints specified data to </a:t>
            </a:r>
            <a:r>
              <a:rPr lang="en-US" dirty="0"/>
              <a:t>the </a:t>
            </a:r>
            <a:r>
              <a:rPr lang="en-US" dirty="0" smtClean="0"/>
              <a:t>console and </a:t>
            </a:r>
            <a:r>
              <a:rPr lang="en-US" dirty="0"/>
              <a:t>moves to the next line</a:t>
            </a:r>
            <a:endParaRPr lang="en-US" noProof="1"/>
          </a:p>
        </p:txBody>
      </p:sp>
      <p:sp>
        <p:nvSpPr>
          <p:cNvPr id="429058" name="Rectangle 2"/>
          <p:cNvSpPr>
            <a:spLocks noGrp="1" noChangeArrowheads="1"/>
          </p:cNvSpPr>
          <p:nvPr>
            <p:ph type="title"/>
          </p:nvPr>
        </p:nvSpPr>
        <p:spPr/>
        <p:txBody>
          <a:bodyPr anchor="ctr" anchorCtr="0">
            <a:noAutofit/>
          </a:bodyPr>
          <a:lstStyle/>
          <a:p>
            <a:r>
              <a:rPr lang="en-US" dirty="0" smtClean="0"/>
              <a:t>The Console Class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77192266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4382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dirty="0" smtClean="0"/>
              <a:t>Printing </a:t>
            </a:r>
            <a:r>
              <a:rPr lang="en-US" dirty="0"/>
              <a:t>an integer variable:</a:t>
            </a:r>
          </a:p>
          <a:p>
            <a:pPr>
              <a:lnSpc>
                <a:spcPct val="100000"/>
              </a:lnSpc>
              <a:spcBef>
                <a:spcPts val="1800"/>
              </a:spcBef>
            </a:pPr>
            <a:endParaRPr lang="en-US" dirty="0" smtClean="0"/>
          </a:p>
          <a:p>
            <a:pPr>
              <a:lnSpc>
                <a:spcPct val="100000"/>
              </a:lnSpc>
              <a:spcBef>
                <a:spcPts val="3000"/>
              </a:spcBef>
            </a:pPr>
            <a:r>
              <a:rPr lang="en-US" dirty="0" smtClean="0"/>
              <a:t>Printing </a:t>
            </a:r>
            <a:r>
              <a:rPr lang="en-US" dirty="0"/>
              <a:t>more than one variable using a formatting </a:t>
            </a:r>
            <a:r>
              <a:rPr lang="en-US" dirty="0" smtClean="0"/>
              <a:t>string:</a:t>
            </a:r>
            <a:endParaRPr lang="en-US" dirty="0"/>
          </a:p>
        </p:txBody>
      </p:sp>
      <p:sp>
        <p:nvSpPr>
          <p:cNvPr id="438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>
                <a:latin typeface="Consolas" pitchFamily="49" charset="0"/>
                <a:cs typeface="Consolas" pitchFamily="49" charset="0"/>
              </a:rPr>
              <a:t>Console.Write(…)</a:t>
            </a:r>
          </a:p>
        </p:txBody>
      </p:sp>
      <p:sp>
        <p:nvSpPr>
          <p:cNvPr id="438279" name="Rectangle 7"/>
          <p:cNvSpPr>
            <a:spLocks noChangeArrowheads="1"/>
          </p:cNvSpPr>
          <p:nvPr/>
        </p:nvSpPr>
        <p:spPr bwMode="auto">
          <a:xfrm>
            <a:off x="684213" y="1932296"/>
            <a:ext cx="10820398" cy="830997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a = 15;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Console.Write(a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 // 15</a:t>
            </a:r>
          </a:p>
        </p:txBody>
      </p:sp>
      <p:sp>
        <p:nvSpPr>
          <p:cNvPr id="438281" name="Rectangle 9"/>
          <p:cNvSpPr>
            <a:spLocks noChangeArrowheads="1"/>
          </p:cNvSpPr>
          <p:nvPr/>
        </p:nvSpPr>
        <p:spPr bwMode="auto">
          <a:xfrm>
            <a:off x="684213" y="3699808"/>
            <a:ext cx="10820398" cy="1938992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a = 15.5;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b = 14;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...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Console.Write("{0} + {1} = {2}", a, b, a + b);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15.5 + 14 = 29.5</a:t>
            </a:r>
          </a:p>
        </p:txBody>
      </p:sp>
      <p:sp>
        <p:nvSpPr>
          <p:cNvPr id="438282" name="Rectangle 10"/>
          <p:cNvSpPr>
            <a:spLocks noChangeArrowheads="1"/>
          </p:cNvSpPr>
          <p:nvPr/>
        </p:nvSpPr>
        <p:spPr bwMode="auto">
          <a:xfrm>
            <a:off x="227012" y="5791200"/>
            <a:ext cx="11263200" cy="669925"/>
          </a:xfrm>
          <a:prstGeom prst="rect">
            <a:avLst/>
          </a:prstGeom>
        </p:spPr>
        <p:txBody>
          <a:bodyPr/>
          <a:lstStyle/>
          <a:p>
            <a:pPr marL="304747" indent="-304747"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tabLst>
                <a:tab pos="282575" algn="l"/>
              </a:tabLst>
            </a:pPr>
            <a:r>
              <a:rPr lang="en-US" sz="3400" dirty="0" smtClean="0"/>
              <a:t>The next </a:t>
            </a:r>
            <a:r>
              <a:rPr lang="en-US" sz="3400" dirty="0"/>
              <a:t>print operation will start from the same line</a:t>
            </a:r>
          </a:p>
        </p:txBody>
      </p:sp>
    </p:spTree>
    <p:extLst>
      <p:ext uri="{BB962C8B-B14F-4D97-AF65-F5344CB8AC3E}">
        <p14:creationId xmlns:p14="http://schemas.microsoft.com/office/powerpoint/2010/main" val="26274722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439298" name="Rectangle 2"/>
          <p:cNvSpPr>
            <a:spLocks noGrp="1" noChangeArrowheads="1"/>
          </p:cNvSpPr>
          <p:nvPr>
            <p:ph type="title"/>
          </p:nvPr>
        </p:nvSpPr>
        <p:spPr/>
        <p:txBody>
          <a:bodyPr anchor="ctr" anchorCtr="0">
            <a:noAutofit/>
          </a:bodyPr>
          <a:lstStyle/>
          <a:p>
            <a:r>
              <a:rPr lang="en-US" noProof="1">
                <a:latin typeface="Consolas" pitchFamily="49" charset="0"/>
                <a:cs typeface="Consolas" pitchFamily="49" charset="0"/>
              </a:rPr>
              <a:t>Console.WriteLine(…)</a:t>
            </a:r>
          </a:p>
        </p:txBody>
      </p:sp>
      <p:sp>
        <p:nvSpPr>
          <p:cNvPr id="439306" name="Rectangle 10"/>
          <p:cNvSpPr>
            <a:spLocks noChangeArrowheads="1"/>
          </p:cNvSpPr>
          <p:nvPr/>
        </p:nvSpPr>
        <p:spPr bwMode="auto">
          <a:xfrm>
            <a:off x="381000" y="2895600"/>
            <a:ext cx="11276012" cy="621366"/>
          </a:xfrm>
          <a:prstGeom prst="rect">
            <a:avLst/>
          </a:prstGeom>
        </p:spPr>
        <p:txBody>
          <a:bodyPr/>
          <a:lstStyle/>
          <a:p>
            <a:pPr marL="304747" indent="-304747"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tabLst>
                <a:tab pos="282575" algn="l"/>
              </a:tabLst>
            </a:pPr>
            <a:r>
              <a:rPr lang="en-US" sz="3400" dirty="0"/>
              <a:t>Printing more than one variable using a formatting </a:t>
            </a:r>
            <a:r>
              <a:rPr lang="en-US" sz="3400" dirty="0" smtClean="0"/>
              <a:t>string:</a:t>
            </a:r>
            <a:endParaRPr lang="en-US" sz="3400" dirty="0"/>
          </a:p>
        </p:txBody>
      </p:sp>
      <p:sp>
        <p:nvSpPr>
          <p:cNvPr id="439307" name="Rectangle 11"/>
          <p:cNvSpPr>
            <a:spLocks noChangeArrowheads="1"/>
          </p:cNvSpPr>
          <p:nvPr/>
        </p:nvSpPr>
        <p:spPr bwMode="auto">
          <a:xfrm>
            <a:off x="684213" y="1884907"/>
            <a:ext cx="10820398" cy="830997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str = "Hello C#!";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Console.WriteLine(str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</p:txBody>
      </p:sp>
      <p:sp>
        <p:nvSpPr>
          <p:cNvPr id="439308" name="Rectangle 12"/>
          <p:cNvSpPr>
            <a:spLocks noChangeArrowheads="1"/>
          </p:cNvSpPr>
          <p:nvPr/>
        </p:nvSpPr>
        <p:spPr bwMode="auto">
          <a:xfrm>
            <a:off x="381000" y="1104900"/>
            <a:ext cx="10269538" cy="647700"/>
          </a:xfrm>
          <a:prstGeom prst="rect">
            <a:avLst/>
          </a:prstGeom>
        </p:spPr>
        <p:txBody>
          <a:bodyPr/>
          <a:lstStyle/>
          <a:p>
            <a:pPr marL="304747" indent="-304747"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tabLst>
                <a:tab pos="282575" algn="l"/>
              </a:tabLst>
            </a:pPr>
            <a:r>
              <a:rPr lang="en-US" sz="3400" dirty="0" smtClean="0"/>
              <a:t>Printing a string variable + </a:t>
            </a:r>
            <a:r>
              <a:rPr lang="en-US" sz="3400" dirty="0" smtClean="0">
                <a:hlinkClick r:id="rId2"/>
              </a:rPr>
              <a:t>new line</a:t>
            </a:r>
            <a:r>
              <a:rPr lang="en-US" sz="3400" dirty="0" smtClean="0"/>
              <a:t> (</a:t>
            </a:r>
            <a:r>
              <a:rPr lang="en-US" sz="34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\r\n</a:t>
            </a:r>
            <a:r>
              <a:rPr lang="en-US" sz="3400" dirty="0" smtClean="0"/>
              <a:t>):</a:t>
            </a:r>
            <a:endParaRPr lang="en-US" sz="3400" dirty="0"/>
          </a:p>
        </p:txBody>
      </p:sp>
      <p:sp>
        <p:nvSpPr>
          <p:cNvPr id="439309" name="Rectangle 13"/>
          <p:cNvSpPr>
            <a:spLocks noChangeArrowheads="1"/>
          </p:cNvSpPr>
          <p:nvPr/>
        </p:nvSpPr>
        <p:spPr bwMode="auto">
          <a:xfrm>
            <a:off x="684213" y="3699808"/>
            <a:ext cx="10820398" cy="1938992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name = "Marry";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year = 1987;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...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Console.WriteLine("{0} was born in {1}.", name, year);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Marry was born in 1987.</a:t>
            </a:r>
          </a:p>
        </p:txBody>
      </p:sp>
      <p:sp>
        <p:nvSpPr>
          <p:cNvPr id="439310" name="Rectangle 14"/>
          <p:cNvSpPr>
            <a:spLocks noChangeArrowheads="1"/>
          </p:cNvSpPr>
          <p:nvPr/>
        </p:nvSpPr>
        <p:spPr bwMode="auto">
          <a:xfrm>
            <a:off x="381000" y="5807075"/>
            <a:ext cx="10269537" cy="669925"/>
          </a:xfrm>
          <a:prstGeom prst="rect">
            <a:avLst/>
          </a:prstGeom>
        </p:spPr>
        <p:txBody>
          <a:bodyPr/>
          <a:lstStyle/>
          <a:p>
            <a:pPr marL="304747" indent="-304747"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tabLst>
                <a:tab pos="282575" algn="l"/>
              </a:tabLst>
            </a:pPr>
            <a:r>
              <a:rPr lang="en-US" sz="3400" dirty="0"/>
              <a:t>Next printing will start from the new line</a:t>
            </a:r>
          </a:p>
        </p:txBody>
      </p:sp>
    </p:spTree>
    <p:extLst>
      <p:ext uri="{BB962C8B-B14F-4D97-AF65-F5344CB8AC3E}">
        <p14:creationId xmlns:p14="http://schemas.microsoft.com/office/powerpoint/2010/main" val="160411060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480258" name="Rectangle 2"/>
          <p:cNvSpPr>
            <a:spLocks noGrp="1" noChangeArrowheads="1"/>
          </p:cNvSpPr>
          <p:nvPr>
            <p:ph type="title"/>
          </p:nvPr>
        </p:nvSpPr>
        <p:spPr>
          <a:xfrm>
            <a:off x="188815" y="0"/>
            <a:ext cx="9577597" cy="1110780"/>
          </a:xfrm>
        </p:spPr>
        <p:txBody>
          <a:bodyPr>
            <a:normAutofit/>
          </a:bodyPr>
          <a:lstStyle/>
          <a:p>
            <a:r>
              <a:rPr lang="en-US" dirty="0"/>
              <a:t>Printing to the Console – Example</a:t>
            </a:r>
            <a:endParaRPr lang="bg-BG" dirty="0"/>
          </a:p>
        </p:txBody>
      </p:sp>
      <p:sp>
        <p:nvSpPr>
          <p:cNvPr id="480260" name="Rectangle 4"/>
          <p:cNvSpPr>
            <a:spLocks noChangeArrowheads="1"/>
          </p:cNvSpPr>
          <p:nvPr/>
        </p:nvSpPr>
        <p:spPr bwMode="auto">
          <a:xfrm>
            <a:off x="683763" y="1143000"/>
            <a:ext cx="10821300" cy="5262979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Main()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string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name = "Peter";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int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age = 18;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string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town = "Sofia";</a:t>
            </a:r>
          </a:p>
          <a:p>
            <a:pPr>
              <a:buClr>
                <a:srgbClr val="F2B254"/>
              </a:buClr>
              <a:buSzPct val="100000"/>
            </a:pP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Console.Write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("{0} is {1} years old from {2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}.",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name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age, town);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//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Result: Peter is 18 years old from Sofia.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Console.Write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("This is on the same line!");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Console.WriteLine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("Next sentence will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be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on a new line.");</a:t>
            </a:r>
          </a:p>
          <a:p>
            <a:pPr>
              <a:buClr>
                <a:srgbClr val="F2B254"/>
              </a:buClr>
              <a:buSzPct val="100000"/>
            </a:pP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Console.WriteLine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("Bye, bye, {0} from {1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}.", name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town);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 </a:t>
            </a:r>
          </a:p>
        </p:txBody>
      </p:sp>
    </p:spTree>
    <p:extLst>
      <p:ext uri="{BB962C8B-B14F-4D97-AF65-F5344CB8AC3E}">
        <p14:creationId xmlns:p14="http://schemas.microsoft.com/office/powerpoint/2010/main" val="186974570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2057400"/>
            <a:ext cx="11804822" cy="4664076"/>
          </a:xfrm>
        </p:spPr>
        <p:txBody>
          <a:bodyPr/>
          <a:lstStyle/>
          <a:p>
            <a:pPr>
              <a:lnSpc>
                <a:spcPts val="3600"/>
              </a:lnSpc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index</a:t>
            </a:r>
          </a:p>
          <a:p>
            <a:pPr lvl="1">
              <a:lnSpc>
                <a:spcPts val="3600"/>
              </a:lnSpc>
            </a:pPr>
            <a:r>
              <a:rPr lang="en-US" dirty="0" smtClean="0"/>
              <a:t>The </a:t>
            </a:r>
            <a:r>
              <a:rPr lang="en-US" dirty="0"/>
              <a:t>zero-based index of the argument whose string representation is to be included at this position in the </a:t>
            </a:r>
            <a:r>
              <a:rPr lang="en-US" dirty="0" smtClean="0"/>
              <a:t>string</a:t>
            </a:r>
          </a:p>
          <a:p>
            <a:pPr>
              <a:lnSpc>
                <a:spcPts val="3600"/>
              </a:lnSpc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alignment</a:t>
            </a:r>
          </a:p>
          <a:p>
            <a:pPr lvl="1">
              <a:lnSpc>
                <a:spcPts val="3600"/>
              </a:lnSpc>
            </a:pPr>
            <a:r>
              <a:rPr lang="en-US" dirty="0"/>
              <a:t>A signed integer that indicates the total length of the field into which the argument is </a:t>
            </a:r>
            <a:r>
              <a:rPr lang="en-US" dirty="0" smtClean="0"/>
              <a:t>inserted</a:t>
            </a:r>
          </a:p>
          <a:p>
            <a:pPr lvl="2">
              <a:lnSpc>
                <a:spcPts val="3600"/>
              </a:lnSpc>
            </a:pPr>
            <a:r>
              <a:rPr lang="en-US" dirty="0" smtClean="0"/>
              <a:t>a </a:t>
            </a:r>
            <a:r>
              <a:rPr lang="en-US" dirty="0"/>
              <a:t>positive </a:t>
            </a:r>
            <a:r>
              <a:rPr lang="en-US" dirty="0" smtClean="0"/>
              <a:t>integer – right-aligned</a:t>
            </a:r>
          </a:p>
          <a:p>
            <a:pPr lvl="2">
              <a:lnSpc>
                <a:spcPts val="3600"/>
              </a:lnSpc>
            </a:pPr>
            <a:r>
              <a:rPr lang="en-US" dirty="0" smtClean="0"/>
              <a:t>a </a:t>
            </a:r>
            <a:r>
              <a:rPr lang="en-US" dirty="0"/>
              <a:t>negative </a:t>
            </a:r>
            <a:r>
              <a:rPr lang="en-US" dirty="0" smtClean="0"/>
              <a:t>integer</a:t>
            </a:r>
            <a:r>
              <a:rPr lang="en-US" dirty="0"/>
              <a:t> –</a:t>
            </a:r>
            <a:r>
              <a:rPr lang="en-US" dirty="0" smtClean="0"/>
              <a:t> left-aligned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Formatting Strings</a:t>
            </a:r>
            <a:endParaRPr lang="bg-BG" dirty="0"/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684212" y="1237557"/>
            <a:ext cx="10820402" cy="530915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ts val="3600"/>
              </a:lnSpc>
            </a:pP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{</a:t>
            </a:r>
            <a:r>
              <a:rPr lang="en-US" sz="28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index[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</a:t>
            </a:r>
            <a:r>
              <a:rPr lang="en-US" sz="28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alignment][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</a:t>
            </a:r>
            <a:r>
              <a:rPr lang="en-US" sz="28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formatString]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0404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Software-University-Foundation</Template>
  <TotalTime>0</TotalTime>
  <Words>2357</Words>
  <Application>Microsoft Office PowerPoint</Application>
  <PresentationFormat>Custom</PresentationFormat>
  <Paragraphs>401</Paragraphs>
  <Slides>41</Slides>
  <Notes>18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2" baseType="lpstr">
      <vt:lpstr>SoftUni 16x9</vt:lpstr>
      <vt:lpstr>Console Input / Output</vt:lpstr>
      <vt:lpstr>Table of Contents</vt:lpstr>
      <vt:lpstr>Printing to the Console</vt:lpstr>
      <vt:lpstr>Printing to the Console</vt:lpstr>
      <vt:lpstr>The Console Class</vt:lpstr>
      <vt:lpstr>Console.Write(…)</vt:lpstr>
      <vt:lpstr>Console.WriteLine(…)</vt:lpstr>
      <vt:lpstr>Printing to the Console – Example</vt:lpstr>
      <vt:lpstr>Formatting Strings</vt:lpstr>
      <vt:lpstr>Formatting Strings (2)</vt:lpstr>
      <vt:lpstr>Formatting Strings – Examples</vt:lpstr>
      <vt:lpstr>Printing a Menu – Example</vt:lpstr>
      <vt:lpstr>Printing to  the Console</vt:lpstr>
      <vt:lpstr>Reading from the Console</vt:lpstr>
      <vt:lpstr>Reading from the Console</vt:lpstr>
      <vt:lpstr>Console.Read()</vt:lpstr>
      <vt:lpstr>Reading Characters from the Console</vt:lpstr>
      <vt:lpstr>Console.ReadKey()</vt:lpstr>
      <vt:lpstr>Reading Keys from the Console</vt:lpstr>
      <vt:lpstr>Console.ReadLine()</vt:lpstr>
      <vt:lpstr>Reading Strings from the Console</vt:lpstr>
      <vt:lpstr>Reading Numeral Types</vt:lpstr>
      <vt:lpstr>Converting Strings to Numbers</vt:lpstr>
      <vt:lpstr>Reading Numbers from the Console – Example</vt:lpstr>
      <vt:lpstr>Converting Strings to Numbers (2)</vt:lpstr>
      <vt:lpstr>Reading Numbers from the Console</vt:lpstr>
      <vt:lpstr>Error Handling when Parsing</vt:lpstr>
      <vt:lpstr>Parsing with TryParse()</vt:lpstr>
      <vt:lpstr>Regional Settings</vt:lpstr>
      <vt:lpstr>How to Print Special Characters on the Console?</vt:lpstr>
      <vt:lpstr>Decimal Separator</vt:lpstr>
      <vt:lpstr>Regional Settings</vt:lpstr>
      <vt:lpstr>Reading and Printing to the Console</vt:lpstr>
      <vt:lpstr>Printing a Letter – Example</vt:lpstr>
      <vt:lpstr>Printing a Letter</vt:lpstr>
      <vt:lpstr>Calculating Area – Example</vt:lpstr>
      <vt:lpstr>Calculating Area</vt:lpstr>
      <vt:lpstr>Summary</vt:lpstr>
      <vt:lpstr>Console Input / Output</vt:lpstr>
      <vt:lpstr>License</vt:lpstr>
      <vt:lpstr>Free Trainings @ Software University</vt:lpstr>
    </vt:vector>
  </TitlesOfParts>
  <Manager/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Software University</dc:title>
  <dc:subject>Software Development Course</dc:subject>
  <dc:creator/>
  <cp:keywords>SoftUni, Software University, programming, software development, software engineering, course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2015-02-07T10:00:39Z</dcterms:modified>
  <cp:category>programming; computer programming; software development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